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Roboto Medium"/>
      <p:regular r:id="rId40"/>
      <p:bold r:id="rId41"/>
      <p:italic r:id="rId42"/>
      <p:boldItalic r:id="rId43"/>
    </p:embeddedFont>
    <p:embeddedFont>
      <p:font typeface="Proxima Nova Semibold"/>
      <p:regular r:id="rId44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gX19mJH8JNRkFwv3Z6RDcH7mi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regular.fntdata"/><Relationship Id="rId20" Type="http://schemas.openxmlformats.org/officeDocument/2006/relationships/slide" Target="slides/slide16.xml"/><Relationship Id="rId42" Type="http://schemas.openxmlformats.org/officeDocument/2006/relationships/font" Target="fonts/RobotoMedium-italic.fntdata"/><Relationship Id="rId41" Type="http://schemas.openxmlformats.org/officeDocument/2006/relationships/font" Target="fonts/RobotoMedium-bold.fntdata"/><Relationship Id="rId22" Type="http://schemas.openxmlformats.org/officeDocument/2006/relationships/slide" Target="slides/slide18.xml"/><Relationship Id="rId44" Type="http://schemas.openxmlformats.org/officeDocument/2006/relationships/font" Target="fonts/ProximaNovaSemibold-regular.fntdata"/><Relationship Id="rId21" Type="http://schemas.openxmlformats.org/officeDocument/2006/relationships/slide" Target="slides/slide17.xml"/><Relationship Id="rId43" Type="http://schemas.openxmlformats.org/officeDocument/2006/relationships/font" Target="fonts/RobotoMedium-boldItalic.fntdata"/><Relationship Id="rId24" Type="http://schemas.openxmlformats.org/officeDocument/2006/relationships/slide" Target="slides/slide20.xml"/><Relationship Id="rId46" Type="http://schemas.openxmlformats.org/officeDocument/2006/relationships/font" Target="fonts/ProximaNovaSemibold-boldItalic.fntdata"/><Relationship Id="rId23" Type="http://schemas.openxmlformats.org/officeDocument/2006/relationships/slide" Target="slides/slide19.xml"/><Relationship Id="rId45" Type="http://schemas.openxmlformats.org/officeDocument/2006/relationships/font" Target="fonts/ProximaNova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roximaNova-bold.fntdata"/><Relationship Id="rId10" Type="http://schemas.openxmlformats.org/officeDocument/2006/relationships/slide" Target="slides/slide6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9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8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94067886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3694067886b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94067886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694067886b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94067886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694067886b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94067886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694067886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b19e780b5c2927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15b19e780b5c2927_4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94067886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694067886b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b19e780b5c2927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15b19e780b5c2927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b19e780b5c2927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15b19e780b5c2927_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b19e780b5c2927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15b19e780b5c2927_4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b19e780b5c2927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15b19e780b5c2927_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94067886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694067886b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b19e780b5c2927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15b19e780b5c2927_4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2890c2a6b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362890c2a6b_0_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b19e780b5c2927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15b19e780b5c2927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5b19e780b5c2927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15b19e780b5c2927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5b19e780b5c2927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15b19e780b5c2927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8c06f360be4188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6" name="Google Shape;366;g28c06f360be4188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8c6ead0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g368c6ead0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d42f23a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38d42f23a5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d4c05d2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6d4c05d28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9406788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694067886b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929b3a7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38929b3a72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d4c05d2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6d4c05d28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9406788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694067886b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94067886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694067886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hyperlink" Target="http://www.youtube.com/watch?v=gAdMVDVWYlQ" TargetMode="External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hyperlink" Target="https://zwjr.pl/strefa-wiedzy?tag=21" TargetMode="External"/><Relationship Id="rId5" Type="http://schemas.openxmlformats.org/officeDocument/2006/relationships/hyperlink" Target="https://mlodeglowy.pl/depresja-wideo/" TargetMode="External"/><Relationship Id="rId6" Type="http://schemas.openxmlformats.org/officeDocument/2006/relationships/hyperlink" Target="https://forumprzeciwdepresji.pl/depresja/biblioteka-poradniki-i-ksiazk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3003426"/>
            <a:ext cx="9144000" cy="15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  <a:t>Zadanie:</a:t>
            </a:r>
            <a:br>
              <a:rPr lang="pl-PL" sz="16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pl-PL" sz="1600">
                <a:latin typeface="Proxima Nova"/>
                <a:ea typeface="Proxima Nova"/>
                <a:cs typeface="Proxima Nova"/>
                <a:sym typeface="Proxima Nova"/>
              </a:rPr>
              <a:t>„Ochrona i promocja zdrowia psychicznego dotycząca psychoedukacji dzieci i młodzieży”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Tytuł zadania:</a:t>
            </a:r>
            <a:br>
              <a:rPr lang="pl-PL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"Co myślę, co czuję.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Twoja Supermoc – Psychiczna Odporność Młodzieży.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Profilaktyka problemów psychicznych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dzieci i młodzieży.”</a:t>
            </a:r>
            <a:endParaRPr b="1" sz="2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Depresja, zachowania autodestrukcyjne </a:t>
            </a:r>
            <a:b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-PL" sz="2900">
                <a:latin typeface="Proxima Nova"/>
                <a:ea typeface="Proxima Nova"/>
                <a:cs typeface="Proxima Nova"/>
                <a:sym typeface="Proxima Nova"/>
              </a:rPr>
              <a:t>oraz samobójstwa dzieci i młodzieży</a:t>
            </a:r>
            <a:endParaRPr b="1" sz="2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0" y="5134697"/>
            <a:ext cx="3121422" cy="88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501" y="5050966"/>
            <a:ext cx="3123305" cy="8334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3317019" y="6106600"/>
            <a:ext cx="5246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Zadanie współfinansowane ze środków Samorządu Województwa Mazowieckiego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694067886b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694067886b_0_3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objawy psychiczne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3" name="Google Shape;163;g3694067886b_0_34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</a:t>
            </a:r>
            <a:endParaRPr b="1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008" lvl="1" marL="9144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○"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dysforyczność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(nieadekwatna zmienność nastroju, napędu):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2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■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ogólne niezadowolenie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2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■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niechęć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2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■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drażliwość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2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■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wybuchy złości czy napady płaczu bez wyraźnej przyczyny → przeciwieństwo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euforii</a:t>
            </a:r>
            <a:endParaRPr b="1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</a:t>
            </a:r>
            <a:endParaRPr b="1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008" lvl="1" marL="9144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opuszczanie lekcji pod pretekstem np. bólu brzucha, głowy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ciągłe lub pozornie przypadkowe nieobecności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nadmiarowe reakcje emocjonalne na sytuacje szkolne/rówieśnicze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32008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łamanie zasad i przekraczanie granic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4" name="Google Shape;164;g3694067886b_0_34" title="7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700" y="2887525"/>
            <a:ext cx="5204250" cy="46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694067886b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694067886b_0_4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objawy psychiczne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1" name="Google Shape;171;g3694067886b_0_4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l-PL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</a:t>
            </a:r>
            <a:endParaRPr b="1" i="0" sz="19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wrogość wobec otoczenia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zaburzenia zachowania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odmowa podejmowania obowiązków domowych 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</a:t>
            </a:r>
            <a:endParaRPr b="1" i="0" sz="19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zaniedbywanie obowiązków szkolnych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negatywne postrzeganie środowiska szkolnego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nie nawiązywanie relacji rówieśniczych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agresywne reakcje wobec rówieśników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9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roxima Nova Semibold"/>
              <a:buChar char="○"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pogorszenie, utrata relacji z rówieśnikami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l-PL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podwyższony poziom lęku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(głównie przed przyszłością, myśli katastroficzne)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19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 </a:t>
            </a:r>
            <a:r>
              <a:rPr b="0" i="0" lang="pl-PL" sz="1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unikanie sprawdzianów, zaliczeń, wycieczek szkolnych</a:t>
            </a:r>
            <a:endParaRPr b="0" i="0" sz="1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694067886b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694067886b_0_4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objawy psychiczne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8" name="Google Shape;178;g3694067886b_0_46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brak zainteresowania aktywnościami, które wcześniej sprawiały przyjemność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- niechęć do dodatkowych aktywności działań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niska samoocena, poczucie winy, bezwartościowości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negatywna ocena własnych osiągnięć, kompetencji intelektualnych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myśli samobójcze lub samookaleczanie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bezsilność i bezradność wobec oczekiwań edukacyjnych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problemy z pamięcią, nieefektywna nauka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⇒ SZKOŁA pogorszenie wyników w nauce, wycofanie się z relacji społecznych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694067886b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694067886b_0_52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objawy fizyczne i behawioralne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5" name="Google Shape;185;g3694067886b_0_52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zmiany apetytu (utrata lub wzrost), najczęściej niechęć do jedzenia i utrata wagi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zasłabnięcia, apatia, problemy z koncentracją uwagi i aktywnością fizyczną</a:t>
            </a:r>
            <a:b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DOM </a:t>
            </a: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zmiany rytmu dobowego - problemy ze snem (bezsenność lub nadmierna senność)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⇒ </a:t>
            </a:r>
            <a:r>
              <a:rPr b="1" i="0" lang="pl-PL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SZKOŁA</a:t>
            </a:r>
            <a:endParaRPr b="1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spóźnienia (szczególnie na pierwsze lekcje)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nieobecności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spadek energii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ciągłe zmęczenie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○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trudności z koncentracją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86" name="Google Shape;186;g3694067886b_0_52" title="8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7878" y="1912775"/>
            <a:ext cx="6339473" cy="57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15b19e780b5c2927_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5b19e780b5c2927_43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93" name="Google Shape;193;g15b19e780b5c2927_43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●"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utrudnia zapamiętywanie i przywoływanie z pamięci: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utrudniona koncentracja uwagi nie pozwala sprawnie zapamiętywać czytanych czy słyszanych treści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○"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zapamiętane w zniekształcony sposób treści nie mogą być prawidłowo przywoływane z pamięci treści, szczególnie kiedy nie zostały prawidłowo zaalokowane w pamięci długotrwałej, deklaratywnej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Char char="●"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utrudnia koncentrację uwagi i podejmowanie decyzji - brak skupienia uwagi powoduje poczucie braku wystarczających do podjęcia właściwej decyzji informacji, co dodatkowo utrudnia poczucie niepokoju</a:t>
            </a:r>
            <a:endParaRPr b="0" i="0" sz="26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3694067886b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694067886b_0_64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0" name="Google Shape;200;g3694067886b_0_64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01" name="Google Shape;201;g3694067886b_0_64"/>
          <p:cNvGrpSpPr/>
          <p:nvPr/>
        </p:nvGrpSpPr>
        <p:grpSpPr>
          <a:xfrm>
            <a:off x="0" y="1586613"/>
            <a:ext cx="3635509" cy="4643665"/>
            <a:chOff x="0" y="1189989"/>
            <a:chExt cx="2726700" cy="3482836"/>
          </a:xfrm>
        </p:grpSpPr>
        <p:sp>
          <p:nvSpPr>
            <p:cNvPr id="202" name="Google Shape;202;g3694067886b_0_64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Intelekt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03" name="Google Shape;203;g3694067886b_0_64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możliwości intelektualne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204" name="Google Shape;204;g3694067886b_0_64"/>
          <p:cNvGrpSpPr/>
          <p:nvPr/>
        </p:nvGrpSpPr>
        <p:grpSpPr>
          <a:xfrm>
            <a:off x="3017825" y="1586327"/>
            <a:ext cx="3388315" cy="4643951"/>
            <a:chOff x="2263425" y="1189775"/>
            <a:chExt cx="2541300" cy="3483050"/>
          </a:xfrm>
        </p:grpSpPr>
        <p:sp>
          <p:nvSpPr>
            <p:cNvPr id="205" name="Google Shape;205;g3694067886b_0_64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Uwaga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06" name="Google Shape;206;g3694067886b_0_64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przerzutność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podzielność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207" name="Google Shape;207;g3694067886b_0_64"/>
          <p:cNvGrpSpPr/>
          <p:nvPr/>
        </p:nvGrpSpPr>
        <p:grpSpPr>
          <a:xfrm>
            <a:off x="5773154" y="1586327"/>
            <a:ext cx="3388315" cy="4643951"/>
            <a:chOff x="4329974" y="1189775"/>
            <a:chExt cx="2541300" cy="3483050"/>
          </a:xfrm>
        </p:grpSpPr>
        <p:sp>
          <p:nvSpPr>
            <p:cNvPr id="208" name="Google Shape;208;g3694067886b_0_64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Pamięć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09" name="Google Shape;209;g3694067886b_0_64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krótkotrwała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długotrwała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210" name="Google Shape;210;g3694067886b_0_64"/>
          <p:cNvGrpSpPr/>
          <p:nvPr/>
        </p:nvGrpSpPr>
        <p:grpSpPr>
          <a:xfrm>
            <a:off x="8528773" y="1586327"/>
            <a:ext cx="3388315" cy="4643951"/>
            <a:chOff x="6396739" y="1189775"/>
            <a:chExt cx="2541300" cy="3483050"/>
          </a:xfrm>
        </p:grpSpPr>
        <p:sp>
          <p:nvSpPr>
            <p:cNvPr id="211" name="Google Shape;211;g3694067886b_0_64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Funkcje wykonawcze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12" name="Google Shape;212;g3694067886b_0_64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Podejmowanie decyzji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Płynność działań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Hamowanie impulsu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5b19e780b5c2927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5b19e780b5c2927_374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19" name="Google Shape;219;g15b19e780b5c2927_374"/>
          <p:cNvSpPr txBox="1"/>
          <p:nvPr/>
        </p:nvSpPr>
        <p:spPr>
          <a:xfrm>
            <a:off x="23705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20" name="Google Shape;220;g15b19e780b5c2927_374"/>
          <p:cNvGrpSpPr/>
          <p:nvPr/>
        </p:nvGrpSpPr>
        <p:grpSpPr>
          <a:xfrm>
            <a:off x="1240925" y="1152451"/>
            <a:ext cx="6254535" cy="4518531"/>
            <a:chOff x="1452447" y="1189774"/>
            <a:chExt cx="3352200" cy="2998163"/>
          </a:xfrm>
        </p:grpSpPr>
        <p:sp>
          <p:nvSpPr>
            <p:cNvPr id="221" name="Google Shape;221;g15b19e780b5c2927_374"/>
            <p:cNvSpPr/>
            <p:nvPr/>
          </p:nvSpPr>
          <p:spPr>
            <a:xfrm>
              <a:off x="1452447" y="1189774"/>
              <a:ext cx="3352200" cy="5925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pl-PL" sz="27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przerzutność</a:t>
              </a:r>
              <a:endParaRPr b="0" i="0" sz="27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22" name="Google Shape;222;g15b19e780b5c2927_374"/>
            <p:cNvSpPr txBox="1"/>
            <p:nvPr/>
          </p:nvSpPr>
          <p:spPr>
            <a:xfrm>
              <a:off x="1497769" y="1998537"/>
              <a:ext cx="2968200" cy="21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rgbClr val="11111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Zdolność skupienia uwagi na różnych bodźcach lub zadaniach w sposób płynny i elastyczny</a:t>
              </a:r>
              <a:r>
                <a:rPr b="0" i="0" lang="pl-PL" sz="18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.</a:t>
              </a:r>
              <a:endParaRPr b="0" i="0" sz="18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 to proces przechodzenia od jednego zadania lub bodźca do drugiego, a także umiejętność dostosowania uwagi do zmieniających się warunków i wymagań środowiska</a:t>
              </a:r>
              <a:endParaRPr b="0" i="0" sz="19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223" name="Google Shape;223;g15b19e780b5c2927_374"/>
          <p:cNvGrpSpPr/>
          <p:nvPr/>
        </p:nvGrpSpPr>
        <p:grpSpPr>
          <a:xfrm>
            <a:off x="361713" y="1152477"/>
            <a:ext cx="1211473" cy="4766958"/>
            <a:chOff x="0" y="1189989"/>
            <a:chExt cx="2726700" cy="3482836"/>
          </a:xfrm>
        </p:grpSpPr>
        <p:sp>
          <p:nvSpPr>
            <p:cNvPr id="224" name="Google Shape;224;g15b19e780b5c2927_374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Uwaga</a:t>
              </a:r>
              <a:endParaRPr b="0" i="0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25" name="Google Shape;225;g15b19e780b5c2927_374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26" name="Google Shape;226;g15b19e780b5c2927_374" title="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6300" y="-879798"/>
            <a:ext cx="8825326" cy="78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15b19e780b5c2927_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5b19e780b5c2927_392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3" name="Google Shape;233;g15b19e780b5c2927_392"/>
          <p:cNvSpPr txBox="1"/>
          <p:nvPr/>
        </p:nvSpPr>
        <p:spPr>
          <a:xfrm>
            <a:off x="23705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34" name="Google Shape;234;g15b19e780b5c2927_392"/>
          <p:cNvGrpSpPr/>
          <p:nvPr/>
        </p:nvGrpSpPr>
        <p:grpSpPr>
          <a:xfrm>
            <a:off x="361713" y="1152477"/>
            <a:ext cx="1211473" cy="4766958"/>
            <a:chOff x="0" y="1189989"/>
            <a:chExt cx="2726700" cy="3482836"/>
          </a:xfrm>
        </p:grpSpPr>
        <p:sp>
          <p:nvSpPr>
            <p:cNvPr id="235" name="Google Shape;235;g15b19e780b5c2927_392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Uwaga</a:t>
              </a:r>
              <a:endParaRPr b="0" i="0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36" name="Google Shape;236;g15b19e780b5c2927_392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" name="Google Shape;237;g15b19e780b5c2927_392"/>
          <p:cNvGrpSpPr/>
          <p:nvPr/>
        </p:nvGrpSpPr>
        <p:grpSpPr>
          <a:xfrm>
            <a:off x="1317322" y="1152522"/>
            <a:ext cx="10574338" cy="4418567"/>
            <a:chOff x="3399271" y="1190058"/>
            <a:chExt cx="3975016" cy="3175627"/>
          </a:xfrm>
        </p:grpSpPr>
        <p:sp>
          <p:nvSpPr>
            <p:cNvPr id="238" name="Google Shape;238;g15b19e780b5c2927_392"/>
            <p:cNvSpPr/>
            <p:nvPr/>
          </p:nvSpPr>
          <p:spPr>
            <a:xfrm>
              <a:off x="3399271" y="1190058"/>
              <a:ext cx="3942600" cy="6729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0" i="0" lang="pl-PL" sz="3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podzielność</a:t>
              </a:r>
              <a:endParaRPr b="0" i="0" sz="3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39" name="Google Shape;239;g15b19e780b5c2927_392"/>
            <p:cNvSpPr txBox="1"/>
            <p:nvPr/>
          </p:nvSpPr>
          <p:spPr>
            <a:xfrm>
              <a:off x="3399287" y="2000485"/>
              <a:ext cx="3975000" cy="23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rPr b="0" i="0" lang="pl-PL" sz="19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Zdolność mózgu do </a:t>
              </a:r>
              <a:r>
                <a:rPr b="0" i="0" lang="pl-PL" sz="200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uczestnictwa w dwóch różnych bodźcach jednocześnie</a:t>
              </a:r>
              <a:r>
                <a:rPr b="0" i="0" lang="pl-PL" sz="19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 i odpowiedzi na wiele żądań w otoczeniu. </a:t>
              </a:r>
              <a:endParaRPr b="0" i="0" sz="19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42857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rPr b="0" i="0" lang="pl-PL" sz="19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 rodzajem równoczesnej uwagi, która pozwala na przetwarzanie różnych źródeł informacji i skuteczne wykonywanie wielu zadań jednocześnie.</a:t>
              </a:r>
              <a:endParaRPr b="0" i="0" sz="19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42857"/>
                </a:lnSpc>
                <a:spcBef>
                  <a:spcPts val="1100"/>
                </a:spcBef>
                <a:spcAft>
                  <a:spcPts val="1100"/>
                </a:spcAft>
                <a:buClr>
                  <a:srgbClr val="000000"/>
                </a:buClr>
                <a:buSzPts val="1950"/>
                <a:buFont typeface="Arial"/>
                <a:buNone/>
              </a:pPr>
              <a:r>
                <a:rPr b="0" i="0" lang="pl-PL" sz="19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Pozwala nam być bardziej skutecznymi w naszym codziennym życiu.</a:t>
              </a:r>
              <a:endParaRPr b="0" i="0" sz="25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5b19e780b5c2927_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5b19e780b5c2927_425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46" name="Google Shape;246;g15b19e780b5c2927_425"/>
          <p:cNvSpPr txBox="1"/>
          <p:nvPr/>
        </p:nvSpPr>
        <p:spPr>
          <a:xfrm>
            <a:off x="23705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47" name="Google Shape;247;g15b19e780b5c2927_425"/>
          <p:cNvGrpSpPr/>
          <p:nvPr/>
        </p:nvGrpSpPr>
        <p:grpSpPr>
          <a:xfrm>
            <a:off x="361713" y="1152477"/>
            <a:ext cx="1211473" cy="4766958"/>
            <a:chOff x="0" y="1189989"/>
            <a:chExt cx="2726700" cy="3482836"/>
          </a:xfrm>
        </p:grpSpPr>
        <p:sp>
          <p:nvSpPr>
            <p:cNvPr id="248" name="Google Shape;248;g15b19e780b5c2927_425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Uwaga</a:t>
              </a:r>
              <a:endParaRPr b="0" i="0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49" name="Google Shape;249;g15b19e780b5c2927_425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0" name="Google Shape;250;g15b19e780b5c2927_425"/>
          <p:cNvGrpSpPr/>
          <p:nvPr/>
        </p:nvGrpSpPr>
        <p:grpSpPr>
          <a:xfrm>
            <a:off x="1317322" y="1152522"/>
            <a:ext cx="10574338" cy="4418567"/>
            <a:chOff x="3399271" y="1190058"/>
            <a:chExt cx="3975016" cy="3175627"/>
          </a:xfrm>
        </p:grpSpPr>
        <p:sp>
          <p:nvSpPr>
            <p:cNvPr id="251" name="Google Shape;251;g15b19e780b5c2927_425"/>
            <p:cNvSpPr/>
            <p:nvPr/>
          </p:nvSpPr>
          <p:spPr>
            <a:xfrm>
              <a:off x="3399271" y="1190058"/>
              <a:ext cx="3942600" cy="6729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b="0" i="0" lang="pl-PL" sz="3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podzielność</a:t>
              </a:r>
              <a:endParaRPr b="0" i="0" sz="3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52" name="Google Shape;252;g15b19e780b5c2927_425"/>
            <p:cNvSpPr txBox="1"/>
            <p:nvPr/>
          </p:nvSpPr>
          <p:spPr>
            <a:xfrm>
              <a:off x="3399287" y="2000485"/>
              <a:ext cx="3975000" cy="23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0"/>
                <a:buFont typeface="Arial"/>
                <a:buNone/>
              </a:pPr>
              <a:r>
                <a:rPr b="0" i="1" lang="pl-PL" sz="17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*Zdolność do uczestnictwa w wielu bodźcach i wykonywanie różnych działań w odpowiednim czasie ma swoje granice. Kiedy dzielisz uwagę, sprawność, z jaką wykonujesz działania jest zmniejszona i prawie na pewno będzie nieskuteczna - skutkuje </a:t>
              </a:r>
              <a:r>
                <a:rPr b="0" i="1" lang="pl-PL" sz="180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zakłóceniem.</a:t>
              </a:r>
              <a:endParaRPr b="0" i="1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42857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ts val="1750"/>
                <a:buFont typeface="Arial"/>
                <a:buNone/>
              </a:pPr>
              <a:r>
                <a:rPr b="0" i="1" lang="pl-PL" sz="17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Mózg jest w stanie przetwarzać tylko pewną ilość informacji. Jednak </a:t>
              </a:r>
              <a:r>
                <a:rPr b="0" i="1" lang="pl-PL" sz="180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trening poznawczy może pomóc poprawić podzielność uwagi</a:t>
              </a:r>
              <a:r>
                <a:rPr b="0" i="1" lang="pl-PL" sz="175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, a w konsekwencji, zdolność do wykonywania więcej, niż jednego działania na raz.</a:t>
              </a:r>
              <a:endParaRPr b="0" i="1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5b19e780b5c2927_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5b19e780b5c2927_40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9" name="Google Shape;259;g15b19e780b5c2927_40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260" name="Google Shape;260;g15b19e780b5c2927_407"/>
          <p:cNvGrpSpPr/>
          <p:nvPr/>
        </p:nvGrpSpPr>
        <p:grpSpPr>
          <a:xfrm>
            <a:off x="425700" y="1586326"/>
            <a:ext cx="8248043" cy="4197763"/>
            <a:chOff x="4329972" y="1189782"/>
            <a:chExt cx="2541300" cy="3483043"/>
          </a:xfrm>
        </p:grpSpPr>
        <p:sp>
          <p:nvSpPr>
            <p:cNvPr id="261" name="Google Shape;261;g15b19e780b5c2927_407"/>
            <p:cNvSpPr/>
            <p:nvPr/>
          </p:nvSpPr>
          <p:spPr>
            <a:xfrm>
              <a:off x="4329972" y="1189782"/>
              <a:ext cx="2541300" cy="756900"/>
            </a:xfrm>
            <a:prstGeom prst="chevron">
              <a:avLst>
                <a:gd fmla="val 50000" name="adj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Pamięć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62" name="Google Shape;262;g15b19e780b5c2927_407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krótkotrwała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-32385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●"/>
              </a:pPr>
              <a:r>
                <a:rPr b="0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ultrakrótka, sensoryczna rejestruje bodźce w ułamku sekundy</a:t>
              </a:r>
              <a:endParaRPr b="0" i="0" sz="15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-32385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●"/>
              </a:pPr>
              <a:r>
                <a:rPr b="0" i="0" lang="pl-PL" sz="1500" u="none" cap="none" strike="noStrike">
                  <a:solidFill>
                    <a:srgbClr val="11111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krótkotrwała pomaga zapamiętać numer telefonu czy datę kolejnej wizyty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długotrwała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-32385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●"/>
              </a:pPr>
              <a:r>
                <a:rPr b="0" i="0" lang="pl-PL" sz="1500" u="none" cap="none" strike="noStrike">
                  <a:solidFill>
                    <a:srgbClr val="11111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archiwizuje wspomnienia na lata</a:t>
              </a:r>
              <a:endParaRPr b="0" i="0" sz="1500" u="none" cap="none" strike="noStrike">
                <a:solidFill>
                  <a:srgbClr val="11111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-32385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●"/>
              </a:pPr>
              <a:r>
                <a:rPr b="0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dzieli się na:</a:t>
              </a:r>
              <a:endParaRPr b="0" i="0" sz="15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-323850" lvl="1" marL="9144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○"/>
              </a:pPr>
              <a:r>
                <a:rPr b="0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świadomą (fakty, daty) - </a:t>
              </a:r>
              <a:r>
                <a:rPr b="1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"/>
                  <a:ea typeface="Proxima Nova"/>
                  <a:cs typeface="Proxima Nova"/>
                  <a:sym typeface="Proxima Nova"/>
                </a:rPr>
                <a:t>deklaratywna CO?</a:t>
              </a:r>
              <a:endParaRPr b="1" i="0" sz="15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-323850" lvl="1" marL="9144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500"/>
                <a:buFont typeface="Proxima Nova Semibold"/>
                <a:buChar char="○"/>
              </a:pPr>
              <a:r>
                <a:rPr b="0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nieświadomą (np. jazdę na rowerze) - </a:t>
              </a:r>
              <a:r>
                <a:rPr b="1" i="0" lang="pl-PL" sz="1500" u="none" cap="none" strike="noStrike">
                  <a:solidFill>
                    <a:srgbClr val="111111"/>
                  </a:solidFill>
                  <a:highlight>
                    <a:srgbClr val="FFFFFF"/>
                  </a:highlight>
                  <a:latin typeface="Proxima Nova"/>
                  <a:ea typeface="Proxima Nova"/>
                  <a:cs typeface="Proxima Nova"/>
                  <a:sym typeface="Proxima Nova"/>
                </a:rPr>
                <a:t>proceduralna JAK?</a:t>
              </a:r>
              <a:endParaRPr b="1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63" name="Google Shape;263;g15b19e780b5c2927_407"/>
          <p:cNvGrpSpPr/>
          <p:nvPr/>
        </p:nvGrpSpPr>
        <p:grpSpPr>
          <a:xfrm>
            <a:off x="8528773" y="1586327"/>
            <a:ext cx="3388315" cy="4643951"/>
            <a:chOff x="6396739" y="1189775"/>
            <a:chExt cx="2541300" cy="3483050"/>
          </a:xfrm>
        </p:grpSpPr>
        <p:sp>
          <p:nvSpPr>
            <p:cNvPr id="264" name="Google Shape;264;g15b19e780b5c2927_407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Funkcje wykonawcze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65" name="Google Shape;265;g15b19e780b5c2927_407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Podejmowanie decyzji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Płynność działań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Hamowanie impulsu</a:t>
              </a:r>
              <a:endParaRPr b="0" i="0" sz="16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orumprzeciwdepresji.pl/&#10;reżyseria/zdjęcia/montaż: Reżyser Życia&#10;muzyka: Artlist i Musicbed&#10;Instagram Roxie: https://www.instagram.com/roxie_wegiel/&#10;IG Wersow: https://www.instagram.com/wersow/&#10;IG Ania: https://www.instagram.com/dereszowska/&#10;IG Ola: https://www.instagram.com/olaszkolda/&#10;IG Natalia: https://www.instagram.com/nataliasisik/&#10;Ig Zuzia: https://www.instagram.com/kaszubazuzia_official/" id="93" name="Google Shape;93;p2" title="''ZNIKAJĄCE DZIECI',NASTOLETNIA DEPRESJA&quot;- (children depression) REŻYSER ŻYCIA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500" y="151150"/>
            <a:ext cx="10013800" cy="56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3694067886b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694067886b_0_58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problemy szkolne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72" name="Google Shape;272;g3694067886b_0_58"/>
          <p:cNvSpPr/>
          <p:nvPr/>
        </p:nvSpPr>
        <p:spPr>
          <a:xfrm rot="-711049">
            <a:off x="8621008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694067886b_0_58"/>
          <p:cNvSpPr/>
          <p:nvPr/>
        </p:nvSpPr>
        <p:spPr>
          <a:xfrm flipH="1" rot="711049">
            <a:off x="6908028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694067886b_0_58"/>
          <p:cNvSpPr/>
          <p:nvPr/>
        </p:nvSpPr>
        <p:spPr>
          <a:xfrm rot="-711049">
            <a:off x="5199925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694067886b_0_58"/>
          <p:cNvSpPr/>
          <p:nvPr/>
        </p:nvSpPr>
        <p:spPr>
          <a:xfrm flipH="1" rot="711049">
            <a:off x="3477690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694067886b_0_58"/>
          <p:cNvSpPr/>
          <p:nvPr/>
        </p:nvSpPr>
        <p:spPr>
          <a:xfrm rot="-711049">
            <a:off x="1778853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694067886b_0_58"/>
          <p:cNvSpPr/>
          <p:nvPr/>
        </p:nvSpPr>
        <p:spPr>
          <a:xfrm rot="-711049">
            <a:off x="8621008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694067886b_0_58"/>
          <p:cNvSpPr/>
          <p:nvPr/>
        </p:nvSpPr>
        <p:spPr>
          <a:xfrm flipH="1" rot="711049">
            <a:off x="6908028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694067886b_0_58"/>
          <p:cNvSpPr/>
          <p:nvPr/>
        </p:nvSpPr>
        <p:spPr>
          <a:xfrm rot="-711049">
            <a:off x="5199925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694067886b_0_58"/>
          <p:cNvSpPr/>
          <p:nvPr/>
        </p:nvSpPr>
        <p:spPr>
          <a:xfrm flipH="1" rot="711049">
            <a:off x="3477690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g3694067886b_0_58"/>
          <p:cNvGrpSpPr/>
          <p:nvPr/>
        </p:nvGrpSpPr>
        <p:grpSpPr>
          <a:xfrm>
            <a:off x="3817448" y="1408100"/>
            <a:ext cx="8274574" cy="3889973"/>
            <a:chOff x="2808444" y="914652"/>
            <a:chExt cx="6206086" cy="2917553"/>
          </a:xfrm>
        </p:grpSpPr>
        <p:sp>
          <p:nvSpPr>
            <p:cNvPr id="282" name="Google Shape;282;g3694067886b_0_58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3D85C6"/>
            </a:solidFill>
            <a:ln cap="flat" cmpd="sng" w="38100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694067886b_0_58"/>
            <p:cNvSpPr/>
            <p:nvPr/>
          </p:nvSpPr>
          <p:spPr>
            <a:xfrm rot="-633061">
              <a:off x="6418450" y="1136938"/>
              <a:ext cx="2523059" cy="1030229"/>
            </a:xfrm>
            <a:prstGeom prst="roundRect">
              <a:avLst>
                <a:gd fmla="val 0" name="adj"/>
              </a:avLst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uczniowie demotywują się ze względu na bezskuteczność podejmowanego wysiłku</a:t>
              </a:r>
              <a:endParaRPr b="0" i="0" sz="13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84" name="Google Shape;284;g3694067886b_0_58"/>
            <p:cNvSpPr txBox="1"/>
            <p:nvPr/>
          </p:nvSpPr>
          <p:spPr>
            <a:xfrm rot="892798">
              <a:off x="2867317" y="2883681"/>
              <a:ext cx="1936954" cy="711748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utrudnia interpretowanie faktów i wiadomości</a:t>
              </a:r>
              <a:endParaRPr b="0" i="0" sz="6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85" name="Google Shape;285;g3694067886b_0_58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g3694067886b_0_58"/>
          <p:cNvSpPr/>
          <p:nvPr/>
        </p:nvSpPr>
        <p:spPr>
          <a:xfrm rot="-711049">
            <a:off x="1778853" y="350298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g3694067886b_0_58"/>
          <p:cNvGrpSpPr/>
          <p:nvPr/>
        </p:nvGrpSpPr>
        <p:grpSpPr>
          <a:xfrm>
            <a:off x="104362" y="1784769"/>
            <a:ext cx="4992343" cy="2007273"/>
            <a:chOff x="-118358" y="1176475"/>
            <a:chExt cx="3841150" cy="1505492"/>
          </a:xfrm>
        </p:grpSpPr>
        <p:sp>
          <p:nvSpPr>
            <p:cNvPr id="288" name="Google Shape;288;g3694067886b_0_58"/>
            <p:cNvSpPr txBox="1"/>
            <p:nvPr/>
          </p:nvSpPr>
          <p:spPr>
            <a:xfrm rot="-898716">
              <a:off x="-46716" y="1718386"/>
              <a:ext cx="1619217" cy="767365"/>
            </a:xfrm>
            <a:prstGeom prst="rect">
              <a:avLst/>
            </a:prstGeom>
            <a:solidFill>
              <a:srgbClr val="0B5394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18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upośledza funkcje poznawcze</a:t>
              </a:r>
              <a:endParaRPr b="0" i="0" sz="1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g3694067886b_0_58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0B5394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694067886b_0_58"/>
            <p:cNvSpPr txBox="1"/>
            <p:nvPr/>
          </p:nvSpPr>
          <p:spPr>
            <a:xfrm rot="813212">
              <a:off x="1786897" y="1385631"/>
              <a:ext cx="1874091" cy="750189"/>
            </a:xfrm>
            <a:prstGeom prst="rect">
              <a:avLst/>
            </a:prstGeom>
            <a:solidFill>
              <a:srgbClr val="0B5394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zmienia postrzeganie siebie i rzeczywistości</a:t>
              </a:r>
              <a:endPara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21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91" name="Google Shape;291;g3694067886b_0_58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0B5394"/>
            </a:solidFill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g3694067886b_0_58"/>
          <p:cNvGrpSpPr/>
          <p:nvPr/>
        </p:nvGrpSpPr>
        <p:grpSpPr>
          <a:xfrm>
            <a:off x="5195221" y="1310740"/>
            <a:ext cx="2976726" cy="2188326"/>
            <a:chOff x="3993361" y="912187"/>
            <a:chExt cx="2232600" cy="1641286"/>
          </a:xfrm>
        </p:grpSpPr>
        <p:sp>
          <p:nvSpPr>
            <p:cNvPr id="293" name="Google Shape;293;g3694067886b_0_58"/>
            <p:cNvSpPr/>
            <p:nvPr/>
          </p:nvSpPr>
          <p:spPr>
            <a:xfrm rot="-1789476">
              <a:off x="5229199" y="2363747"/>
              <a:ext cx="160451" cy="160451"/>
            </a:xfrm>
            <a:prstGeom prst="ellipse">
              <a:avLst/>
            </a:prstGeom>
            <a:solidFill>
              <a:srgbClr val="CFE2F3"/>
            </a:solidFill>
            <a:ln cap="flat" cmpd="sng" w="38100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3694067886b_0_58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3694067886b_0_58"/>
            <p:cNvSpPr txBox="1"/>
            <p:nvPr/>
          </p:nvSpPr>
          <p:spPr>
            <a:xfrm rot="701145">
              <a:off x="4069145" y="1112975"/>
              <a:ext cx="2081033" cy="961323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problemy z rozumieniem czytanych czy słyszanych treści</a:t>
              </a:r>
              <a:endParaRPr b="0" i="0" sz="7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296" name="Google Shape;296;g3694067886b_0_58"/>
          <p:cNvGrpSpPr/>
          <p:nvPr/>
        </p:nvGrpSpPr>
        <p:grpSpPr>
          <a:xfrm rot="-626027">
            <a:off x="8512192" y="3986984"/>
            <a:ext cx="2974751" cy="1540616"/>
            <a:chOff x="6295919" y="3004364"/>
            <a:chExt cx="1807800" cy="1149930"/>
          </a:xfrm>
        </p:grpSpPr>
        <p:sp>
          <p:nvSpPr>
            <p:cNvPr id="297" name="Google Shape;297;g3694067886b_0_58"/>
            <p:cNvSpPr txBox="1"/>
            <p:nvPr/>
          </p:nvSpPr>
          <p:spPr>
            <a:xfrm>
              <a:off x="6295919" y="3355394"/>
              <a:ext cx="1807800" cy="7989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ciężko utrzymać koncentrację uwagi</a:t>
              </a:r>
              <a:endParaRPr b="0" i="0" sz="5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298" name="Google Shape;298;g3694067886b_0_58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g3694067886b_0_58"/>
          <p:cNvSpPr/>
          <p:nvPr/>
        </p:nvSpPr>
        <p:spPr>
          <a:xfrm rot="-1790071">
            <a:off x="8546423" y="3641737"/>
            <a:ext cx="214072" cy="214072"/>
          </a:xfrm>
          <a:prstGeom prst="ellipse">
            <a:avLst/>
          </a:prstGeom>
          <a:solidFill>
            <a:srgbClr val="CFE2F3"/>
          </a:solidFill>
          <a:ln cap="flat" cmpd="sng" w="38100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5b19e780b5c2927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5b19e780b5c2927_443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profilaktyka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06" name="Google Shape;306;g15b19e780b5c2927_443"/>
          <p:cNvSpPr txBox="1"/>
          <p:nvPr/>
        </p:nvSpPr>
        <p:spPr>
          <a:xfrm>
            <a:off x="357900" y="886763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307" name="Google Shape;307;g15b19e780b5c2927_443"/>
          <p:cNvGrpSpPr/>
          <p:nvPr/>
        </p:nvGrpSpPr>
        <p:grpSpPr>
          <a:xfrm>
            <a:off x="301775" y="1446803"/>
            <a:ext cx="11273183" cy="1874227"/>
            <a:chOff x="-305652" y="1271357"/>
            <a:chExt cx="8317237" cy="783507"/>
          </a:xfrm>
        </p:grpSpPr>
        <p:sp>
          <p:nvSpPr>
            <p:cNvPr id="308" name="Google Shape;308;g15b19e780b5c2927_443"/>
            <p:cNvSpPr txBox="1"/>
            <p:nvPr/>
          </p:nvSpPr>
          <p:spPr>
            <a:xfrm>
              <a:off x="-305652" y="1271357"/>
              <a:ext cx="30207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4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2100" u="none" cap="none" strike="noStrike">
                  <a:solidFill>
                    <a:srgbClr val="0B5394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Wczesna profilaktyka - edukacja i świadomość problemu</a:t>
              </a:r>
              <a:endParaRPr b="0" i="0" sz="6300" u="none" cap="none" strike="noStrike">
                <a:solidFill>
                  <a:srgbClr val="0B539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309" name="Google Shape;309;g15b19e780b5c2927_443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15b19e780b5c2927_443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Nie unikaj rozmów  o emocjach, </a:t>
              </a:r>
              <a:br>
                <a:rPr b="0" i="0" lang="pl-PL" sz="18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</a:br>
              <a:r>
                <a:rPr b="0" i="0" lang="pl-PL" sz="18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dopytuj jeśli nie  rozpoznajesz uczuć</a:t>
              </a:r>
              <a:endParaRPr b="0" i="0" sz="1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-PL" sz="18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Proszenie o pomoc nie jest oznaką słabości.</a:t>
              </a:r>
              <a:endParaRPr b="0" i="0" sz="17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311" name="Google Shape;311;g15b19e780b5c2927_443"/>
          <p:cNvGrpSpPr/>
          <p:nvPr/>
        </p:nvGrpSpPr>
        <p:grpSpPr>
          <a:xfrm>
            <a:off x="830975" y="3424899"/>
            <a:ext cx="10743639" cy="2150460"/>
            <a:chOff x="7" y="2207524"/>
            <a:chExt cx="7649985" cy="1612885"/>
          </a:xfrm>
        </p:grpSpPr>
        <p:sp>
          <p:nvSpPr>
            <p:cNvPr id="312" name="Google Shape;312;g15b19e780b5c2927_443"/>
            <p:cNvSpPr txBox="1"/>
            <p:nvPr/>
          </p:nvSpPr>
          <p:spPr>
            <a:xfrm>
              <a:off x="7" y="2257709"/>
              <a:ext cx="2715300" cy="15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4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3000" u="none" cap="none" strike="noStrike">
                  <a:solidFill>
                    <a:srgbClr val="3D85C6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Zdrowe relacje</a:t>
              </a:r>
              <a:endParaRPr b="0" i="0" sz="7200" u="none" cap="none" strike="noStrike">
                <a:solidFill>
                  <a:srgbClr val="3D85C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3" name="Google Shape;313;g15b19e780b5c2927_443"/>
            <p:cNvSpPr/>
            <p:nvPr/>
          </p:nvSpPr>
          <p:spPr>
            <a:xfrm>
              <a:off x="2635492" y="2207524"/>
              <a:ext cx="5014500" cy="7317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15b19e780b5c2927_443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19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Otwarta, szczera komunikacja.</a:t>
              </a:r>
              <a:endParaRPr b="0" i="0" sz="18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315" name="Google Shape;315;g15b19e780b5c2927_443"/>
          <p:cNvGrpSpPr/>
          <p:nvPr/>
        </p:nvGrpSpPr>
        <p:grpSpPr>
          <a:xfrm>
            <a:off x="1837730" y="4599673"/>
            <a:ext cx="9737157" cy="975576"/>
            <a:chOff x="755105" y="3088623"/>
            <a:chExt cx="6532374" cy="731700"/>
          </a:xfrm>
        </p:grpSpPr>
        <p:sp>
          <p:nvSpPr>
            <p:cNvPr id="316" name="Google Shape;316;g15b19e780b5c2927_443"/>
            <p:cNvSpPr txBox="1"/>
            <p:nvPr/>
          </p:nvSpPr>
          <p:spPr>
            <a:xfrm>
              <a:off x="755105" y="3138825"/>
              <a:ext cx="19599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900"/>
                <a:buFont typeface="Arial"/>
                <a:buNone/>
              </a:pPr>
              <a:r>
                <a:t/>
              </a:r>
              <a:endParaRPr b="0" i="0" sz="5900" u="none" cap="none" strike="noStrike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7" name="Google Shape;317;g15b19e780b5c2927_443"/>
            <p:cNvSpPr/>
            <p:nvPr/>
          </p:nvSpPr>
          <p:spPr>
            <a:xfrm>
              <a:off x="2562779" y="3088623"/>
              <a:ext cx="4724700" cy="7317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15b19e780b5c2927_443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20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Atmosfera zaufania w domu i w szkole.</a:t>
              </a:r>
              <a:endParaRPr b="0" i="0" sz="20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362890c2a6b_0_7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62890c2a6b_0_704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profilaktyka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25" name="Google Shape;325;g362890c2a6b_0_704"/>
          <p:cNvSpPr txBox="1"/>
          <p:nvPr/>
        </p:nvSpPr>
        <p:spPr>
          <a:xfrm>
            <a:off x="357900" y="886763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326" name="Google Shape;326;g362890c2a6b_0_704"/>
          <p:cNvGrpSpPr/>
          <p:nvPr/>
        </p:nvGrpSpPr>
        <p:grpSpPr>
          <a:xfrm>
            <a:off x="301775" y="1446800"/>
            <a:ext cx="11273249" cy="1874225"/>
            <a:chOff x="-305652" y="1271356"/>
            <a:chExt cx="8317286" cy="783506"/>
          </a:xfrm>
        </p:grpSpPr>
        <p:sp>
          <p:nvSpPr>
            <p:cNvPr id="327" name="Google Shape;327;g362890c2a6b_0_704"/>
            <p:cNvSpPr txBox="1"/>
            <p:nvPr/>
          </p:nvSpPr>
          <p:spPr>
            <a:xfrm>
              <a:off x="-305652" y="1271356"/>
              <a:ext cx="24609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400"/>
                </a:spcBef>
                <a:spcAft>
                  <a:spcPts val="40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0B5394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Wsparcie społeczne</a:t>
              </a:r>
              <a:endParaRPr b="0" i="0" sz="2800" u="none" cap="none" strike="noStrike">
                <a:solidFill>
                  <a:srgbClr val="0B539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328" name="Google Shape;328;g362890c2a6b_0_704"/>
            <p:cNvSpPr/>
            <p:nvPr/>
          </p:nvSpPr>
          <p:spPr>
            <a:xfrm>
              <a:off x="2245034" y="1323162"/>
              <a:ext cx="5766600" cy="7317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362890c2a6b_0_704"/>
            <p:cNvSpPr txBox="1"/>
            <p:nvPr/>
          </p:nvSpPr>
          <p:spPr>
            <a:xfrm>
              <a:off x="2312338" y="1407439"/>
              <a:ext cx="53679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l-PL" sz="17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Nawiązuj i utrzymuj przyjaźnie.</a:t>
              </a:r>
              <a:endParaRPr b="0" i="0" sz="17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l-PL" sz="17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Angażuj się w życie społeczne.</a:t>
              </a:r>
              <a:endParaRPr b="0" i="0" sz="17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pl-PL" sz="1700" u="none" cap="none" strike="noStrike">
                  <a:solidFill>
                    <a:schemeClr val="lt1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Nie izoluj się – samotność pogłębia objawy depresyjne.</a:t>
              </a:r>
              <a:endParaRPr b="0" i="0" sz="17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pic>
        <p:nvPicPr>
          <p:cNvPr id="330" name="Google Shape;330;g362890c2a6b_0_704" title="7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7892" y="2415400"/>
            <a:ext cx="5020667" cy="45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15b19e780b5c2927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5b19e780b5c2927_467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Depresyjna triada Becka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7" name="Google Shape;337;g15b19e780b5c2927_467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338" name="Google Shape;338;g15b19e780b5c2927_467"/>
          <p:cNvGrpSpPr/>
          <p:nvPr/>
        </p:nvGrpSpPr>
        <p:grpSpPr>
          <a:xfrm>
            <a:off x="3589354" y="1219997"/>
            <a:ext cx="4579533" cy="4126321"/>
            <a:chOff x="3071457" y="2013875"/>
            <a:chExt cx="1944600" cy="1569600"/>
          </a:xfrm>
        </p:grpSpPr>
        <p:sp>
          <p:nvSpPr>
            <p:cNvPr id="339" name="Google Shape;339;g15b19e780b5c2927_467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15b19e780b5c2927_467"/>
            <p:cNvSpPr txBox="1"/>
            <p:nvPr/>
          </p:nvSpPr>
          <p:spPr>
            <a:xfrm>
              <a:off x="3475494" y="2152805"/>
              <a:ext cx="1533900" cy="2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negatywna wizja świata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341" name="Google Shape;341;g15b19e780b5c2927_467"/>
            <p:cNvSpPr txBox="1"/>
            <p:nvPr/>
          </p:nvSpPr>
          <p:spPr>
            <a:xfrm>
              <a:off x="3651683" y="2442744"/>
              <a:ext cx="11160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ludzie krytykują, odrzucają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świat jest niebezpieczny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życie nie ma sensu i tak nic dobrego mnie spotka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342" name="Google Shape;342;g15b19e780b5c2927_467"/>
          <p:cNvGrpSpPr/>
          <p:nvPr/>
        </p:nvGrpSpPr>
        <p:grpSpPr>
          <a:xfrm>
            <a:off x="639513" y="1219900"/>
            <a:ext cx="4054740" cy="4126300"/>
            <a:chOff x="1126863" y="2013877"/>
            <a:chExt cx="2669700" cy="1745400"/>
          </a:xfrm>
        </p:grpSpPr>
        <p:sp>
          <p:nvSpPr>
            <p:cNvPr id="343" name="Google Shape;343;g15b19e780b5c2927_467"/>
            <p:cNvSpPr/>
            <p:nvPr/>
          </p:nvSpPr>
          <p:spPr>
            <a:xfrm>
              <a:off x="1126863" y="2013877"/>
              <a:ext cx="2669700" cy="17454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15b19e780b5c2927_467"/>
            <p:cNvSpPr txBox="1"/>
            <p:nvPr/>
          </p:nvSpPr>
          <p:spPr>
            <a:xfrm>
              <a:off x="1348568" y="2186498"/>
              <a:ext cx="222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l-PL" sz="22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negatywna wizja siebie</a:t>
              </a:r>
              <a:endParaRPr b="0" i="0" sz="22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345" name="Google Shape;345;g15b19e780b5c2927_467"/>
            <p:cNvSpPr txBox="1"/>
            <p:nvPr/>
          </p:nvSpPr>
          <p:spPr>
            <a:xfrm>
              <a:off x="1351629" y="2471789"/>
              <a:ext cx="2343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l-PL" sz="1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</a:t>
              </a: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estem nieatrakcyjny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jestem nieciekawy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nikt mnie nie lubi i nie chce spędzać ze mną czasu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jestem głupia i nic mi nie wychodzi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jestem porażką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jestem ciężarem dla innych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l-PL" sz="14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nie zasługuję na nic dobrego</a:t>
              </a:r>
              <a:endParaRPr b="0" i="0" sz="1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346" name="Google Shape;346;g15b19e780b5c2927_467"/>
          <p:cNvGrpSpPr/>
          <p:nvPr/>
        </p:nvGrpSpPr>
        <p:grpSpPr>
          <a:xfrm>
            <a:off x="7592710" y="1219891"/>
            <a:ext cx="3867370" cy="4126321"/>
            <a:chOff x="4895646" y="2013877"/>
            <a:chExt cx="2517000" cy="1569600"/>
          </a:xfrm>
        </p:grpSpPr>
        <p:sp>
          <p:nvSpPr>
            <p:cNvPr id="347" name="Google Shape;347;g15b19e780b5c2927_467"/>
            <p:cNvSpPr/>
            <p:nvPr/>
          </p:nvSpPr>
          <p:spPr>
            <a:xfrm>
              <a:off x="5015941" y="2013877"/>
              <a:ext cx="22764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15b19e780b5c2927_467"/>
            <p:cNvSpPr txBox="1"/>
            <p:nvPr/>
          </p:nvSpPr>
          <p:spPr>
            <a:xfrm>
              <a:off x="4895646" y="2156877"/>
              <a:ext cx="2517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pl-PL" sz="19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negatywna wizja przyszłości</a:t>
              </a:r>
              <a:endParaRPr b="0" i="0" sz="19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349" name="Google Shape;349;g15b19e780b5c2927_467"/>
            <p:cNvSpPr txBox="1"/>
            <p:nvPr/>
          </p:nvSpPr>
          <p:spPr>
            <a:xfrm>
              <a:off x="5127929" y="2450435"/>
              <a:ext cx="1971300" cy="7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nie zdam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nic już mi się nigdy nie uda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wszyscy mnie zostawią, opuszczą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l-PL" sz="15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moje życie nie ma sensu</a:t>
              </a:r>
              <a:endParaRPr b="0" i="0" sz="15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15b19e780b5c2927_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5b19e780b5c2927_461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wsparcie dorosłych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56" name="Google Shape;356;g15b19e780b5c2927_461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l-PL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Należy uważnie obserwować i nie poddawać subiektywnej ocenie - </a:t>
            </a:r>
            <a:r>
              <a:rPr b="1" i="0" lang="pl-PL" sz="23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maski depresji</a:t>
            </a:r>
            <a:r>
              <a:rPr b="0" i="0" lang="pl-PL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, czyli sposobu kamuflowania objawów m.in. poprzez pozorne oznaki radości, mającej ukryć smutek i przygnębienie oraz pozwolić uniknąć absorbowania sobą i niepokojenia najbliższych (może też uniknięcia odrzucenia ze względu na ujawnione problemy).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15b19e780b5c2927_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15b19e780b5c2927_455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wsparcie dorosłych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63" name="Google Shape;363;g15b19e780b5c2927_455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 diagnozie i terapii depresji istotną rolę pełnią dorośli, szczególnie opiekunowie.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Ważna jest wnikliwa wielospecjalistyczna obserwacja - w atmosferze troski o dziecko/ucznia komunikowanie o jego zachowaniach, nie tylko niepokojących (to co akceptuje rodzic może niepokoić nauczyciela/wychowawcę, albo zwrócić uwagę psychologa szkolnego, czy psychoterapeuty).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 życiu nie o śmierci… ← powody do życia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8c06f360be41886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8c06f360be41886_0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wsparcie dorosłych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0" name="Google Shape;370;g28c06f360be41886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Może się zdarzyć, że terapia (rozumiana jako terapia/wsparcie psychologiczne, psychoterapia czy farmakoterapia, którą objęte jest dziecko/uczeń) spowoduje wystąpienie niepokojących objawów - każde leczenie obarczone jest ryzykiem, jakkolwiek specjaliści zdrowia psychicznego są przygotowani do uważności i wczesnego wykrywania objawów oraz wdrożenia właściwej pomocy. 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 psychoterapii można zmienić formę pracy z bardziej angażującej i wglądowej na wspierającą, wzmacniającą zasoby i umożliwiającą poradzenie sobie z negatywnymi emocjami czy myślami.</a:t>
            </a:r>
            <a:endParaRPr b="0" i="0" sz="20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368c6ead07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68c6ead071_0_0"/>
          <p:cNvSpPr txBox="1"/>
          <p:nvPr/>
        </p:nvSpPr>
        <p:spPr>
          <a:xfrm>
            <a:off x="311700" y="445025"/>
            <a:ext cx="11096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młodzieży - dobre linki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7" name="Google Shape;377;g368c6ead071_0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Baza wiedzy Fundacji „Życie warte jest rozmowy” (poradniki do pobrania):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none" cap="none" strike="noStrike">
                <a:solidFill>
                  <a:schemeClr val="hlink"/>
                </a:solidFill>
                <a:uFill>
                  <a:noFill/>
                </a:uFill>
                <a:latin typeface="Proxima Nova Semibold"/>
                <a:ea typeface="Proxima Nova Semibold"/>
                <a:cs typeface="Proxima Nova Semibold"/>
                <a:sym typeface="Proxima Nova Semibold"/>
                <a:hlinkClick r:id="rId4"/>
              </a:rPr>
              <a:t>https://zwjr.pl/strefa-wiedzy?tag=21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Materiały profilaktyczne oraz film wykorzystany w prezentacji: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sng" cap="none" strike="noStrike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5"/>
              </a:rPr>
              <a:t>Depresja [wideo] - Młode głowy Młode głowy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poradniki i książki, materiały profilaktyczne: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300" u="sng" cap="none" strike="noStrike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6"/>
              </a:rPr>
              <a:t>Biblioteka (poradniki i książki) | Forum Przeciw Depresji</a:t>
            </a:r>
            <a:endParaRPr b="0" i="0" sz="23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8d42f23a5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8d42f23a5a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Czy depresja to lenistwo?</a:t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0" name="Google Shape;100;g38d42f23a5a_0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Częstym, oceniającym skojarzeniem wobec osób niechętnych do jakichkolwiek aktywności,</a:t>
            </a:r>
            <a:b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 nawet podstawowej higieny (własnej i otoczenia) jest LENISTWO.</a:t>
            </a:r>
            <a:b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01" name="Google Shape;101;g38d42f23a5a_0_0" title="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50" y="1017725"/>
            <a:ext cx="1143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6d4c05d2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6d4c05d280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Czy depresja to lenistwo?</a:t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8" name="Google Shape;108;g36d4c05d280_0_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pl-PL" sz="29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Burzliwy okres dojrzewania, okres buntu, sprzeciwu wobec autorytetów i nakazów społecznych, a jednocześnie rosnących oczekiwań edukacyjnych i społecznych - czy w tym chaosie można  dostrzec zwiewne, czasem skrywane objawy depresji?</a:t>
            </a:r>
            <a:endParaRPr b="0" i="0" sz="29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694067886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694067886b_0_1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a samobójstwa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5" name="Google Shape;115;g3694067886b_0_10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 ostatnich latach w Polsce i na Świecie liczba zachorowań na choroby psychiczne w okresie adolescencji wzrasta.														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																			mężczyźni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457200" lvl="0" marL="8229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wiek 19 - 64/64+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457200" lvl="0" marL="8229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&gt; 4000 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457200" lvl="0" marL="8229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kobiety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457200" lvl="0" marL="8229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wiek 19 - 64/64+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457200" lvl="0" marL="8229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&lt; 1000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6" name="Google Shape;116;g3694067886b_0_10" title="2KulaZiemska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6375" y="2039525"/>
            <a:ext cx="6364152" cy="38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94067886b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525" y="2252400"/>
            <a:ext cx="1098175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94067886b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8200" y="2252400"/>
            <a:ext cx="1098175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694067886b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6375" y="2313900"/>
            <a:ext cx="1098175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694067886b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925" y="3580200"/>
            <a:ext cx="1098175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694067886b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5975" y="3580200"/>
            <a:ext cx="1098175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694067886b_0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3525" y="5076175"/>
            <a:ext cx="801275" cy="15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8929b3a720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929b3a720_0_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Samobójstwa młodzieży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9" name="Google Shape;129;g38929b3a720_0_6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porównywalna liczba dziewcząt i chłopców &lt; 19 r.ż.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30" name="Google Shape;130;g38929b3a720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350" y="2252400"/>
            <a:ext cx="2432499" cy="28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8929b3a720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7850" y="2528625"/>
            <a:ext cx="1352525" cy="26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8929b3a720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8838" y="1511725"/>
            <a:ext cx="71342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6d4c05d280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6d4c05d280_0_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a samobójstwa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9" name="Google Shape;139;g36d4c05d280_0_8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 znaczącej większości zachowania samobójcze młodzieży dotyczą nastolatków</a:t>
            </a:r>
            <a:b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 co najmniej jedną diagnozą psychiatryczną.</a:t>
            </a:r>
            <a:endParaRPr b="0" i="0" sz="2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 przypadku objawów psychotycznych u adolescentów ryzyko ostrych prób samobójczych wzrasta niemal 70-krotnie.</a:t>
            </a:r>
            <a:endParaRPr b="0" i="0" sz="2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jest istotnym predyktorem zachowań samobójczych (odpowiada za złe myśli i podejmowane próby “s”).</a:t>
            </a:r>
            <a:endParaRPr b="0" i="0" sz="2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694067886b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694067886b_0_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a samobójstwa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6" name="Google Shape;146;g3694067886b_0_16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Częściej jest rozpoznawana u dziewcząt niż u chłopców, co tłumaczy się: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-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zwiększonym poziomem odczuwanego lęku,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-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różnicami w poziomach estradiolu i testosteronu w okresie pokwitania,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-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czynnikami społeczno-kulturowymi.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7" name="Google Shape;147;g3694067886b_0_16" title="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5450" y="1118775"/>
            <a:ext cx="5413426" cy="541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694067886b_0_16" title="6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3125" y="2132700"/>
            <a:ext cx="4169376" cy="416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694067886b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244" y="5783927"/>
            <a:ext cx="2628444" cy="7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694067886b_0_2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pl-PL" sz="3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Depresja a samobójstwa</a:t>
            </a:r>
            <a:endParaRPr b="0" i="0" sz="3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5" name="Google Shape;155;g3694067886b_0_28"/>
          <p:cNvSpPr txBox="1"/>
          <p:nvPr/>
        </p:nvSpPr>
        <p:spPr>
          <a:xfrm>
            <a:off x="311700" y="1152475"/>
            <a:ext cx="11476200" cy="4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poważne zaburzenie zdrowia psychicznego, które dotyka nastolatki i objawia się: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długotrwałym smutkiem,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utratą zainteresowań,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Char char="●"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obniżoną samooceną i trudnościami w codziennym funkcjonowaniu.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Nie jest to „zwykły smutek” czy „bunt nastolatka”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– depresja wymaga uwagi i często specjalistycznej pomocy.</a:t>
            </a:r>
            <a:endParaRPr b="0" i="0" sz="2100" u="none" cap="none" strike="noStrike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56" name="Google Shape;156;g3694067886b_0_28" title="4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2575" y="2956075"/>
            <a:ext cx="4132725" cy="37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2025-06-17T11:23:59Z</dcterms:created>
  <dc:creator>Joanna Ścisłowska-Stasiszyn</dc:creator>
</cp:coreProperties>
</file>