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Proxima Nova Semibold"/>
      <p:regular r:id="rId25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JC3OE52kI5da3iDaY9GC3arw2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Semibold-bold.fntdata"/><Relationship Id="rId25" Type="http://schemas.openxmlformats.org/officeDocument/2006/relationships/font" Target="fonts/ProximaNovaSemibold-regular.fntdata"/><Relationship Id="rId28" Type="http://customschemas.google.com/relationships/presentationmetadata" Target="metadata"/><Relationship Id="rId27" Type="http://schemas.openxmlformats.org/officeDocument/2006/relationships/font" Target="fonts/ProximaNova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c7fd46d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6c7fd46dd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69468433b9af0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5f69468433b9af0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061018612ab0f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e061018612ab0f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69468433b9af0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5f69468433b9af0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f69468433b9af0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5f69468433b9af0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f69468433b9af0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5f69468433b9af0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d4c05d2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36d4c05d28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8c6ead0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68c6ead07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c5ffea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36c5ffea4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d4c05d28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36d4c05d280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c7fd46dd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6c7fd46dd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c7fd46d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36c7fd46dd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d4c05d2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36d4c05d280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061018612ab0f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3e061018612ab0f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061018612ab0f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e061018612ab0f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f69468433b9af0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5f69468433b9af0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hyperlink" Target="https://ore.edu.pl/wp-content/plugins/download-attachments/includes/download.php?id=89971" TargetMode="External"/><Relationship Id="rId5" Type="http://schemas.openxmlformats.org/officeDocument/2006/relationships/hyperlink" Target="https://madraochrona.pl/artykuly/stres-w-zyciu-nastolatkow-i-sposoby-radzenia-sobie-z-nim/#gora" TargetMode="External"/><Relationship Id="rId6" Type="http://schemas.openxmlformats.org/officeDocument/2006/relationships/hyperlink" Target="https://zwjr.pl/strefa-wiedzy?tag=2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c7fd46dd0_0_0"/>
          <p:cNvSpPr txBox="1"/>
          <p:nvPr>
            <p:ph type="ctrTitle"/>
          </p:nvPr>
        </p:nvSpPr>
        <p:spPr>
          <a:xfrm>
            <a:off x="1524000" y="3003426"/>
            <a:ext cx="9144000" cy="15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Zadanie:</a:t>
            </a:r>
            <a:br>
              <a:rPr lang="pl-PL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pl-PL" sz="2400">
                <a:latin typeface="Proxima Nova"/>
                <a:ea typeface="Proxima Nova"/>
                <a:cs typeface="Proxima Nova"/>
                <a:sym typeface="Proxima Nova"/>
              </a:rPr>
              <a:t>„Ochrona i promocja zdrowia psychicznego dotycząca psychoedukacji dzieci i młodzieży”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900">
                <a:latin typeface="Proxima Nova Semibold"/>
                <a:ea typeface="Proxima Nova Semibold"/>
                <a:cs typeface="Proxima Nova Semibold"/>
                <a:sym typeface="Proxima Nova Semibold"/>
              </a:rPr>
              <a:t>Tytuł zadania:</a:t>
            </a:r>
            <a:br>
              <a:rPr lang="pl-PL" sz="29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"Co myślę, co czuję.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Twoja Supermoc – Psychiczna Odporność Młodzieży.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Profilaktyka problemów psychicznych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dzieci i młodzieży.”</a:t>
            </a:r>
            <a:endParaRPr b="1" sz="2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Emocje i stres</a:t>
            </a:r>
            <a:endParaRPr b="1" sz="2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g36c7fd46dd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0" y="5134697"/>
            <a:ext cx="3121422" cy="88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6c7fd46dd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501" y="5050966"/>
            <a:ext cx="3123305" cy="8334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6c7fd46dd0_0_0"/>
          <p:cNvSpPr txBox="1"/>
          <p:nvPr/>
        </p:nvSpPr>
        <p:spPr>
          <a:xfrm>
            <a:off x="3317019" y="6106600"/>
            <a:ext cx="5246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Zadanie współfinansowane ze środków Samorządu Województwa Mazowieckiego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5f69468433b9af0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5f69468433b9af00_9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g5f69468433b9af00_9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emocje pobudzają do zachowań prospołecznych (Hoffman, 1986, Isen, 1984, Schroeder i in., 1995)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doświadczenia poznawcze w pamięci łączą się ze stanem emocjonalnym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sposoby zarządzania emocjami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asertywność - wyrażanie własnych emocji z poszanowaniem stanu emocjonalnego drugiej osoby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radzenie sobie z doświadczanymi emocjami: wzmacnianie odporności psychicznej, redukowanie napięcia i destrukcyjnych myśli, techniki relaksacyjne</a:t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e061018612ab0f2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e061018612ab0f2_18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 a stres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g3e061018612ab0f2_18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układ limbiczny oraz oś: PODWZGÓRZE – PRZYSADKA - NADNERCZA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bodźce pochodzące z układu limbicznego aktywują </a:t>
            </a:r>
            <a:r>
              <a:rPr b="0" i="0" lang="pl-PL" sz="19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PODWZGÓRZE 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(które za pomocą </a:t>
            </a:r>
            <a:r>
              <a:rPr b="0" i="0" lang="pl-PL" sz="19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PRZYSADKI MÓZGOWEJ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kontrolę nad gruczołami dokrewnymi (tarczyca, nadnercza, jądra czy jajniki) 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za powstawanie emocji odpowiedzialnych jest wiele struktur mózgowych: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hipokamp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sklepienie					</a:t>
            </a:r>
            <a:r>
              <a:rPr b="0" i="0" lang="pl-PL" sz="19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układ limbiczny</a:t>
            </a:r>
            <a:endParaRPr b="0" i="0" sz="1900" u="none" cap="none" strike="noStrike">
              <a:solidFill>
                <a:srgbClr val="1C4587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ciało sutkowate				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jądro migdałowate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1" name="Google Shape;161;g3e061018612ab0f2_18"/>
          <p:cNvSpPr/>
          <p:nvPr/>
        </p:nvSpPr>
        <p:spPr>
          <a:xfrm>
            <a:off x="3552850" y="3812675"/>
            <a:ext cx="332400" cy="1359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5f69468433b9af0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5f69468433b9af00_18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Reakcja na stres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g5f69468433b9af00_18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9" name="Google Shape;169;g5f69468433b9af0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3125" y="23602"/>
            <a:ext cx="8573425" cy="56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5f69468433b9af0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5f69468433b9af00_36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Fizjologiczne reakcje na stres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g5f69468433b9af00_36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77" name="Google Shape;177;g5f69468433b9af0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735" y="111775"/>
            <a:ext cx="5630690" cy="56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f69468433b9af0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f69468433b9af00_54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Model stresu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g5f69468433b9af00_54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85" name="Google Shape;185;g5f69468433b9af0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4221" y="178600"/>
            <a:ext cx="8418329" cy="5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6d4c05d280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6d4c05d280_0_31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Samoocena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g36d4c05d280_0_31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93" name="Google Shape;193;g36d4c05d280_0_31"/>
          <p:cNvSpPr txBox="1"/>
          <p:nvPr/>
        </p:nvSpPr>
        <p:spPr>
          <a:xfrm>
            <a:off x="652575" y="1894250"/>
            <a:ext cx="8700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Samoocena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poczucie siebie - wewnętrzny obraz oraz uwewnętrzniony obraz innych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Poczucie własnej wartości - subiektywna ocena własnych kompetencji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68c6ead07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68c6ead071_0_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Poczucie bezpieczeństwa, Samoocena, emocje i stres - dobre linki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g368c6ead071_0_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1" name="Google Shape;201;g368c6ead071_0_7"/>
          <p:cNvSpPr txBox="1"/>
          <p:nvPr/>
        </p:nvSpPr>
        <p:spPr>
          <a:xfrm>
            <a:off x="622150" y="1295725"/>
            <a:ext cx="8700900" cy="4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Techniki radzenia sobie w trudnych emocjach: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hlink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4"/>
              </a:rPr>
              <a:t>https://ore.edu.pl/wp-content/plugins/download-attachments/includes/download.php?id=89971</a:t>
            </a:r>
            <a:endParaRPr b="0" i="0" sz="1900" u="none" cap="none" strike="noStrike">
              <a:solidFill>
                <a:schemeClr val="hlink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Artykuły specjalistów, literatura, ośrodki pomocowe: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hlink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5"/>
              </a:rPr>
              <a:t>https://madraochrona.pl/artykuly/stres-w-zyciu-nastolatkow-i-sposoby-radzenia-sobie-z-nim/#gora</a:t>
            </a:r>
            <a:endParaRPr b="0" i="0" sz="1900" u="none" cap="none" strike="noStrike">
              <a:solidFill>
                <a:schemeClr val="hlink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Baza wiedzy Fundacji „Życie warte jest rozmowy”: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hlink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6"/>
              </a:rPr>
              <a:t>https://zwjr.pl/strefa-wiedzy?tag=21</a:t>
            </a:r>
            <a:endParaRPr b="0" i="0" sz="36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6c5ffea4b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6c5ffea4b1_0_0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Poczucie bezpieczeństwa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g36c5ffea4b1_0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Jest fundamentalne dla rozwoju, uczenia się</a:t>
            </a:r>
            <a:b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 budowania zdrowych relacji w przyszłości.</a:t>
            </a:r>
            <a:endParaRPr b="0" i="0" sz="22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83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roxima Nova Semibold"/>
              <a:buChar char="●"/>
            </a:pPr>
            <a: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przekonanie, że jest się chronionym</a:t>
            </a:r>
            <a:b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 akceptowanym</a:t>
            </a:r>
            <a:endParaRPr b="0" i="0" sz="22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83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roxima Nova Semibold"/>
              <a:buChar char="●"/>
            </a:pPr>
            <a:r>
              <a:rPr b="0" i="0" lang="pl-PL" sz="22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 się przestrzeń do zabawy i rozwoju</a:t>
            </a:r>
            <a:endParaRPr b="0" i="0" sz="22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95" name="Google Shape;95;g36c5ffea4b1_0_0" title="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900" y="157675"/>
            <a:ext cx="5671726" cy="60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6c5ffea4b1_0_0" title="6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8325" y="355375"/>
            <a:ext cx="5818374" cy="58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d4c05d280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d4c05d280_0_22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Poczucie bezpieczeństwa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g36d4c05d280_0_22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Istotne elementy poczucia bezpieczeństwa to: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●"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bezpieczeństwo fizyczne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(ochrona przed zagrożeniami, krzywdą fizyczną)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●"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bezpieczeństwo psychiczne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tj.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1" i="0" lang="pl-PL" sz="2000" u="none" cap="none" strike="noStrike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emocjonalne 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brak lęku i niepokoju, poczucie akceptacji, zrozumienia i wsparcia dorosłych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1" i="0" lang="pl-PL" sz="2000" u="none" cap="none" strike="noStrike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społeczne 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brak przemocy i wykluczenia, zaufanie w grupie rówieśniczej, do której można czuć się przynależnym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1" i="0" lang="pl-PL" sz="2000" u="none" cap="none" strike="noStrike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środowiskowe 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stabilne i przewidywalne otoczenie o określonych i znanych zasadach i granicach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1" i="0" lang="pl-PL" sz="2000" u="none" cap="none" strike="noStrike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cyfrowe 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bezpieczeństwo w Internecie, brak obawy przed wirtualną rzeczywistością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36c7fd46dd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6c7fd46dd0_0_19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Poczucie bezpieczeństwa - budowanie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g36c7fd46dd0_0_19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budowanie więzi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głębokie, pozytywne relacje z bliskimi (rodzicami, opiekunami)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komunikacja 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jasny przekaz, wyrażanie uczuć i nazywanie emocji, aktywne słuchanie i odpowiadanie na potrzeby dziecka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określenie granic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zasady, konsekwencje i wzajemny szacunek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wspieranie w trudnych emocjach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pomoc w radzeniu sobie ze stresem, lękiem, negatywnymi emocjami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tworzenie stabilnego otoczenia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określenie granic, rutyny, przewidywalności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dbanie o zdrowie psychiczne i fizyczne</a:t>
            </a: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opieka i wsparcie odpowiednie do potrzeb dziecka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6c7fd46dd0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6c7fd46dd0_0_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g36c7fd46dd0_0_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emocje to psychofizjologiczne reakcje organizmu na bodźce (wewnętrzne i zewnętrzne)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informują o znaczeniu bodźców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 dzieje się kiedy doświadczamy emocji?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Aktywizacja </a:t>
            </a:r>
            <a:r>
              <a:rPr b="0" i="0" lang="pl-PL" sz="21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Autonomicznego Układu Nerwowego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: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rgbClr val="1155C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Sympatycznego Układu Nerwowego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(Współczulnego)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odpowiada za mimowolne odruchy i zachowanie w sytuacjach nadzwyczajnych, nagłych, nieprzyjemnych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rgbClr val="1155C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Parasympatycznego Układu Nerwowego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(Przywspółczulnego)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odpowiada za zachowanie i procesy wewnętrzne w sytuacjach rutynowych, przyjemnych</a:t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6d4c05d280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6d4c05d280_0_3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g36d4c05d280_0_3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Paul Ekman określił</a:t>
            </a:r>
            <a:b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6 podstawowych emocji:</a:t>
            </a:r>
            <a:endParaRPr b="0" i="0" sz="2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szczęście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zdziwienie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złość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wstręt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strach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4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smutek</a:t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25" name="Google Shape;125;g36d4c05d280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428" y="73925"/>
            <a:ext cx="7369572" cy="5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e061018612ab0f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e061018612ab0f2_0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g3e061018612ab0f2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9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Teoria Cannona-Barda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niezależność reakcji emocjonalnej fizjologicznej i psychicznej: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rgbClr val="1155C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bodziec 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→ </a:t>
            </a:r>
            <a:r>
              <a:rPr b="0" i="0" lang="pl-PL" sz="1900" u="none" cap="none" strike="noStrike">
                <a:solidFill>
                  <a:srgbClr val="3C78D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pobudza korę mózgową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wywołując subiektywne doświadczenia psychiczne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rgbClr val="1155C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bodziec 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→ </a:t>
            </a:r>
            <a:r>
              <a:rPr b="0" i="0" lang="pl-PL" sz="1900" u="none" cap="none" strike="noStrike">
                <a:solidFill>
                  <a:srgbClr val="3C78D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pobudza współczulny układ nerwowy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do reakcji fizjologicznej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900" u="none" cap="none" strike="noStrik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Teoria Lazarusa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pobudzenie fizjologiczne powodowane przez bodziec emocjonalny jest często niewłaściwie interpretowane społecznie</a:t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e061018612ab0f2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e061018612ab0f2_12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g3e061018612ab0f2_12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 jeszcze wiemy o emocjach i jakie są ich funkcje?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emocje pobudzają do zachowań prospołecznych (Hoffman, 1986, Isen, 1984, Schroeder i in., 1995)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doświadczenia poznawcze w pamięci łączą się ze stanem emocjonalnym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strategie zarządzania emocjami</a:t>
            </a:r>
            <a:endParaRPr b="0" i="0" sz="1900" u="none" cap="none" strike="noStrike">
              <a:solidFill>
                <a:srgbClr val="1C4587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rgbClr val="1C458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asertywność 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wyrażanie własnych emocji z poszanowaniem stanu emocjonalnego drugiej osoby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wzmacnianie odporności psychicznej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redukowanie napięcia i destrukcyjnych myśli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 Semibold"/>
              <a:buChar char="●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techniki relaksacyjne np. trening autogenny Schultza</a:t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5f69468433b9af0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5f69468433b9af00_0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Emocje</a:t>
            </a:r>
            <a:endParaRPr b="1" i="0" sz="3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g5f69468433b9af00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emocje pobudzają do zachowań prospołecznych (Hoffman, 1986, Isen, 1984, Schroeder i in., 1995)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doświadczenia poznawcze w pamięci łączą się ze stanem emocjonalnym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sposoby zarządzania emocjami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asertywność - wyrażanie własnych emocji z poszanowaniem stanu emocjonalnego drugiej osoby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radzenie sobie z doświadczanymi emocjami: wzmacnianie odporności psychicznej, redukowanie napięcia i destrukcyjnych myśli, techniki relaksacyjne</a:t>
            </a:r>
            <a:endParaRPr b="0" i="0" sz="15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2025-06-17T11:23:59Z</dcterms:created>
  <dc:creator>Joanna Ścisłowska-Stasiszyn</dc:creator>
</cp:coreProperties>
</file>