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Tekst tytułowy</a:t>
            </a:r>
          </a:p>
        </p:txBody>
      </p:sp>
      <p:sp>
        <p:nvSpPr>
          <p:cNvPr id="12" name="Treść - poziom 1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355600" indent="-304800" algn="ctr">
              <a:buClrTx/>
              <a:buSzTx/>
              <a:buFontTx/>
              <a:buNone/>
              <a:defRPr sz="2400"/>
            </a:lvl1pPr>
            <a:lvl2pPr marL="355600" indent="50800" algn="ctr">
              <a:buClrTx/>
              <a:buSzTx/>
              <a:buFontTx/>
              <a:buNone/>
              <a:defRPr sz="2400"/>
            </a:lvl2pPr>
            <a:lvl3pPr marL="355600" indent="50800" algn="ctr">
              <a:buClrTx/>
              <a:buSzTx/>
              <a:buFontTx/>
              <a:buNone/>
              <a:defRPr sz="2400"/>
            </a:lvl3pPr>
            <a:lvl4pPr marL="355600" indent="50800" algn="ctr">
              <a:buClrTx/>
              <a:buSzTx/>
              <a:buFontTx/>
              <a:buNone/>
              <a:defRPr sz="2400"/>
            </a:lvl4pPr>
            <a:lvl5pPr marL="355600" indent="50800" algn="ctr">
              <a:buClrTx/>
              <a:buSzTx/>
              <a:buFontTx/>
              <a:buNone/>
              <a:defRPr sz="2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96" name="Treść - poziom 1…"/>
          <p:cNvSpPr txBox="1"/>
          <p:nvPr>
            <p:ph type="body" idx="1"/>
          </p:nvPr>
        </p:nvSpPr>
        <p:spPr>
          <a:xfrm rot="5400000">
            <a:off x="3920330" y="-1256506"/>
            <a:ext cx="4351340" cy="10515601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7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kst tytułowy"/>
          <p:cNvSpPr txBox="1"/>
          <p:nvPr>
            <p:ph type="title"/>
          </p:nvPr>
        </p:nvSpPr>
        <p:spPr>
          <a:xfrm rot="5400000">
            <a:off x="7133431" y="1956592"/>
            <a:ext cx="5811840" cy="2628902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105" name="Treść - poziom 1…"/>
          <p:cNvSpPr txBox="1"/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28" name="Treść - poziom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9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kst tytułowy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Tekst tytułowy</a:t>
            </a:r>
          </a:p>
        </p:txBody>
      </p:sp>
      <p:sp>
        <p:nvSpPr>
          <p:cNvPr id="37" name="Treść - poziom 1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46" name="Treść - poziom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7" name="Google Shape;36;p9"/>
          <p:cNvSpPr txBox="1"/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indent="-406400"/>
          </a:p>
        </p:txBody>
      </p:sp>
      <p:sp>
        <p:nvSpPr>
          <p:cNvPr id="4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kst tytułowy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56" name="Treść - poziom 1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228600">
              <a:buClrTx/>
              <a:buSzTx/>
              <a:buFontTx/>
              <a:buNone/>
              <a:defRPr b="1" sz="2400"/>
            </a:lvl1pPr>
            <a:lvl2pPr marL="0" indent="228600">
              <a:buClrTx/>
              <a:buSzTx/>
              <a:buFontTx/>
              <a:buNone/>
              <a:defRPr b="1" sz="2400"/>
            </a:lvl2pPr>
            <a:lvl3pPr marL="0" indent="228600">
              <a:buClrTx/>
              <a:buSzTx/>
              <a:buFontTx/>
              <a:buNone/>
              <a:defRPr b="1" sz="2400"/>
            </a:lvl3pPr>
            <a:lvl4pPr marL="0" indent="228600">
              <a:buClrTx/>
              <a:buSzTx/>
              <a:buFontTx/>
              <a:buNone/>
              <a:defRPr b="1" sz="2400"/>
            </a:lvl4pPr>
            <a:lvl5pPr marL="0" indent="228600">
              <a:buClrTx/>
              <a:buSzTx/>
              <a:buFontTx/>
              <a:buNone/>
              <a:defRPr b="1" sz="2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7" name="Google Shape;43;p10"/>
          <p:cNvSpPr txBox="1"/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pPr indent="-406400"/>
          </a:p>
        </p:txBody>
      </p:sp>
      <p:sp>
        <p:nvSpPr>
          <p:cNvPr id="58" name="Google Shape;44;p10"/>
          <p:cNvSpPr txBox="1"/>
          <p:nvPr>
            <p:ph type="body" sz="quarter" idx="22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 indent="-406400"/>
          </a:p>
        </p:txBody>
      </p:sp>
      <p:sp>
        <p:nvSpPr>
          <p:cNvPr id="59" name="Google Shape;45;p10"/>
          <p:cNvSpPr txBox="1"/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indent="-406400"/>
          </a:p>
        </p:txBody>
      </p:sp>
      <p:sp>
        <p:nvSpPr>
          <p:cNvPr id="60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6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kst tytułowy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Tekst tytułowy</a:t>
            </a:r>
          </a:p>
        </p:txBody>
      </p:sp>
      <p:sp>
        <p:nvSpPr>
          <p:cNvPr id="76" name="Treść - poziom 1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7" name="Google Shape;57;p12"/>
          <p:cNvSpPr txBox="1"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indent="-406400"/>
          </a:p>
        </p:txBody>
      </p:sp>
      <p:sp>
        <p:nvSpPr>
          <p:cNvPr id="7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kst tytułowy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Tekst tytułowy</a:t>
            </a:r>
          </a:p>
        </p:txBody>
      </p:sp>
      <p:sp>
        <p:nvSpPr>
          <p:cNvPr id="86" name="Google Shape;63;p13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Treść - poziom 1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228600">
              <a:buClrTx/>
              <a:buSzTx/>
              <a:buFontTx/>
              <a:buNone/>
              <a:defRPr sz="1600"/>
            </a:lvl1pPr>
            <a:lvl2pPr marL="0" indent="228600">
              <a:buClrTx/>
              <a:buSzTx/>
              <a:buFontTx/>
              <a:buNone/>
              <a:defRPr sz="1600"/>
            </a:lvl2pPr>
            <a:lvl3pPr marL="0" indent="228600">
              <a:buClrTx/>
              <a:buSzTx/>
              <a:buFontTx/>
              <a:buNone/>
              <a:defRPr sz="1600"/>
            </a:lvl3pPr>
            <a:lvl4pPr marL="0" indent="228600">
              <a:buClrTx/>
              <a:buSzTx/>
              <a:buFontTx/>
              <a:buNone/>
              <a:defRPr sz="1600"/>
            </a:lvl4pPr>
            <a:lvl5pPr marL="0" indent="228600">
              <a:buClrTx/>
              <a:buSzTx/>
              <a:buFontTx/>
              <a:buNone/>
              <a:defRPr sz="16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3" name="Treść - poziom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/>
          <p:nvPr>
            <p:ph type="sldNum" sz="quarter" idx="2"/>
          </p:nvPr>
        </p:nvSpPr>
        <p:spPr>
          <a:xfrm>
            <a:off x="11095219" y="6414781"/>
            <a:ext cx="258582" cy="248263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tif"/><Relationship Id="rId6" Type="http://schemas.openxmlformats.org/officeDocument/2006/relationships/image" Target="../media/image7.tif"/><Relationship Id="rId7" Type="http://schemas.openxmlformats.org/officeDocument/2006/relationships/image" Target="../media/image8.tif"/><Relationship Id="rId8" Type="http://schemas.openxmlformats.org/officeDocument/2006/relationships/image" Target="../media/image9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video" Target="https://www.youtube.com/embed/Eqw0K676F5M?feature=oembed" TargetMode="External"/><Relationship Id="rId4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tif"/><Relationship Id="rId4" Type="http://schemas.openxmlformats.org/officeDocument/2006/relationships/image" Target="../media/image11.tif"/><Relationship Id="rId5" Type="http://schemas.openxmlformats.org/officeDocument/2006/relationships/image" Target="../media/image12.tif"/><Relationship Id="rId6" Type="http://schemas.openxmlformats.org/officeDocument/2006/relationships/image" Target="../media/image13.tif"/><Relationship Id="rId7" Type="http://schemas.openxmlformats.org/officeDocument/2006/relationships/image" Target="../media/image14.tif"/><Relationship Id="rId8" Type="http://schemas.openxmlformats.org/officeDocument/2006/relationships/image" Target="../media/image15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video" Target="https://www.youtube.com/embed/p9xAo2-DIio?feature=oembed" TargetMode="External"/><Relationship Id="rId4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84;p1"/>
          <p:cNvSpPr txBox="1"/>
          <p:nvPr>
            <p:ph type="ctrTitle"/>
          </p:nvPr>
        </p:nvSpPr>
        <p:spPr>
          <a:xfrm>
            <a:off x="1524000" y="2877320"/>
            <a:ext cx="9457746" cy="1391623"/>
          </a:xfrm>
          <a:prstGeom prst="rect">
            <a:avLst/>
          </a:prstGeom>
        </p:spPr>
        <p:txBody>
          <a:bodyPr/>
          <a:lstStyle/>
          <a:p>
            <a:pPr defTabSz="896111">
              <a:defRPr b="1" sz="1568">
                <a:latin typeface="Proxima Nova"/>
                <a:ea typeface="Proxima Nova"/>
                <a:cs typeface="Proxima Nova"/>
                <a:sym typeface="Proxima Nova"/>
              </a:defRPr>
            </a:pPr>
            <a:endParaRPr b="0"/>
          </a:p>
          <a:p>
            <a:pPr defTabSz="896111">
              <a:defRPr b="1" sz="1568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„Ochrona i promocja zdrowia psychicznego dotyczącą psychoedukacji rodziców/opiekunów w zakresie rozwoju i funkcjonowania dzieci i młodzieży”</a:t>
            </a:r>
          </a:p>
          <a:p>
            <a:pPr defTabSz="896111">
              <a:defRPr b="1" sz="1568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896111">
              <a:defRPr b="1" sz="1568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„Co myślę, co czuję. Twoja Supermoc- Psychiczna Odporność Młodzieży. Profilaktyka problemów psychicznych dzieci i młodzieży”</a:t>
            </a:r>
          </a:p>
        </p:txBody>
      </p:sp>
      <p:pic>
        <p:nvPicPr>
          <p:cNvPr id="116" name="Google Shape;85;p1" descr="Google Shape;85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7438" y="5134697"/>
            <a:ext cx="3121425" cy="88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Google Shape;86;p1" descr="Google Shape;86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0501" y="5050966"/>
            <a:ext cx="3123307" cy="833439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Google Shape;87;p1"/>
          <p:cNvSpPr txBox="1"/>
          <p:nvPr/>
        </p:nvSpPr>
        <p:spPr>
          <a:xfrm>
            <a:off x="3362743" y="6106600"/>
            <a:ext cx="5155089" cy="248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Zadanie współfinansowane ze środków Samorządu Województwa Mazowieckiego  </a:t>
            </a:r>
          </a:p>
        </p:txBody>
      </p:sp>
      <p:sp>
        <p:nvSpPr>
          <p:cNvPr id="119" name="Neuroróżnorodność (spektrum autyzmu, ADHD),…"/>
          <p:cNvSpPr txBox="1"/>
          <p:nvPr/>
        </p:nvSpPr>
        <p:spPr>
          <a:xfrm>
            <a:off x="2432189" y="1254213"/>
            <a:ext cx="7327622" cy="1102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2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Neuroróżnorodność (spektrum autyzmu, ADHD), </a:t>
            </a:r>
          </a:p>
          <a:p>
            <a:pPr algn="ctr">
              <a:lnSpc>
                <a:spcPct val="90000"/>
              </a:lnSpc>
              <a:defRPr b="1" sz="2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tożsamość nastolatka - kim jestem?</a:t>
            </a:r>
            <a:endParaRPr b="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200;g15b19e780b5c2927_425" descr="Google Shape;200;g15b19e780b5c2927_4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Google Shape;201;g15b19e780b5c2927_425"/>
          <p:cNvSpPr txBox="1"/>
          <p:nvPr/>
        </p:nvSpPr>
        <p:spPr>
          <a:xfrm>
            <a:off x="298414" y="335007"/>
            <a:ext cx="11096103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spcBef>
                <a:spcPts val="14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Zmysły u Autysty:</a:t>
            </a:r>
          </a:p>
        </p:txBody>
      </p:sp>
      <p:sp>
        <p:nvSpPr>
          <p:cNvPr id="160" name="Google Shape;206;g15b19e780b5c2927_425"/>
          <p:cNvSpPr txBox="1"/>
          <p:nvPr/>
        </p:nvSpPr>
        <p:spPr>
          <a:xfrm>
            <a:off x="259823" y="934023"/>
            <a:ext cx="11672354" cy="468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/>
          <a:p>
            <a:pPr marL="210552" indent="-210552" defTabSz="457200">
              <a:spcBef>
                <a:spcPts val="3000"/>
              </a:spcBef>
              <a:buSzPct val="100000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skrajne odczuwanie bodźców</a:t>
            </a:r>
            <a:r>
              <a:t> - jako mało intensywne (np. nie czuje uścisku dłoni) albo zbyt intensywne (np. uścisk dłoni czuje tak silnie jak poparzenie).</a:t>
            </a:r>
          </a:p>
          <a:p>
            <a:pPr marL="210552" indent="-210552" defTabSz="457200">
              <a:spcBef>
                <a:spcPts val="3000"/>
              </a:spcBef>
              <a:buSzPct val="100000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przeładowane bodźcami</a:t>
            </a:r>
            <a:r>
              <a:t>- zakrywanie uszu w reakacji na niektóre dźwięki, ataki paniki w miejscach głośnych i/lub tłocznych. </a:t>
            </a:r>
          </a:p>
          <a:p>
            <a:pPr marL="210552" indent="-210552" defTabSz="457200">
              <a:spcBef>
                <a:spcPts val="3000"/>
              </a:spcBef>
              <a:buSzPct val="100000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skrajna niechęć do przytulania/dotyku lub odwrotnie </a:t>
            </a:r>
            <a:r>
              <a:t>– poszukiwanie uczucia uścisku np. przykrywanie się ciężkimi kołdrami, mocne przytulanie, siedzenie w ciasnych przestrzeniach</a:t>
            </a:r>
          </a:p>
          <a:p>
            <a:pPr marL="210552" indent="-210552" defTabSz="457200">
              <a:spcBef>
                <a:spcPts val="3000"/>
              </a:spcBef>
              <a:buSzPct val="100000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poszukiwanie intensywnych wrażeń zmysłowych</a:t>
            </a:r>
            <a:r>
              <a:t> np. mocne podskakiwanie, wpatrywanie się w światło</a:t>
            </a:r>
          </a:p>
          <a:p>
            <a:pPr marL="210552" indent="-210552" defTabSz="457200">
              <a:spcBef>
                <a:spcPts val="3000"/>
              </a:spcBef>
              <a:buSzPct val="100000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silne reakcje w odpowiedzi na bodźce</a:t>
            </a:r>
            <a:r>
              <a:t> np. płacz po dotknięciu specyficznej faktury przedmiotu np. sypkich rzeczy – piasek, kasza, ryż</a:t>
            </a:r>
          </a:p>
          <a:p>
            <a:pPr marL="210552" indent="-210552" defTabSz="457200">
              <a:spcBef>
                <a:spcPts val="3000"/>
              </a:spcBef>
              <a:buSzPct val="100000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odczuwanie własnego ciała bez pełnej kontroli nad nim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ounded Rectangle 2"/>
          <p:cNvSpPr/>
          <p:nvPr/>
        </p:nvSpPr>
        <p:spPr>
          <a:xfrm>
            <a:off x="372109" y="1097280"/>
            <a:ext cx="5353114" cy="1706880"/>
          </a:xfrm>
          <a:prstGeom prst="roundRect">
            <a:avLst>
              <a:gd name="adj" fmla="val 10000"/>
            </a:avLst>
          </a:prstGeom>
          <a:solidFill>
            <a:srgbClr val="F5F8FA"/>
          </a:solidFill>
          <a:ln w="12700">
            <a:solidFill>
              <a:srgbClr val="DCE1E6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5" name="Oval 3"/>
          <p:cNvGrpSpPr/>
          <p:nvPr/>
        </p:nvGrpSpPr>
        <p:grpSpPr>
          <a:xfrm>
            <a:off x="692149" y="822960"/>
            <a:ext cx="502922" cy="502921"/>
            <a:chOff x="0" y="0"/>
            <a:chExt cx="502920" cy="502920"/>
          </a:xfrm>
        </p:grpSpPr>
        <p:sp>
          <p:nvSpPr>
            <p:cNvPr id="163" name="Koło"/>
            <p:cNvSpPr/>
            <p:nvPr/>
          </p:nvSpPr>
          <p:spPr>
            <a:xfrm>
              <a:off x="-1" y="-1"/>
              <a:ext cx="502922" cy="502922"/>
            </a:xfrm>
            <a:prstGeom prst="ellipse">
              <a:avLst/>
            </a:prstGeom>
            <a:solidFill>
              <a:srgbClr val="0F62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27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4" name="1"/>
            <p:cNvSpPr txBox="1"/>
            <p:nvPr/>
          </p:nvSpPr>
          <p:spPr>
            <a:xfrm>
              <a:off x="119370" y="58771"/>
              <a:ext cx="264178" cy="385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57200">
                <a:defRPr b="1"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166" name="TextBox 4"/>
          <p:cNvSpPr txBox="1"/>
          <p:nvPr/>
        </p:nvSpPr>
        <p:spPr>
          <a:xfrm>
            <a:off x="737870" y="1325880"/>
            <a:ext cx="4861407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Jasność i prostota przekazu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Używaj prostych, konkretnych słów.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Unikaj wieloznacznych wyrażeń, ironii i sarkazmu (chyba że wiesz, że są rozumiane).</a:t>
            </a:r>
          </a:p>
          <a:p>
            <a:pPr defTabSz="457200">
              <a:defRPr sz="16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sz="1300"/>
              <a:t>Daj czas na przetworzenie informacji — nie pospieszaj</a:t>
            </a:r>
            <a:r>
              <a:t>.</a:t>
            </a:r>
          </a:p>
        </p:txBody>
      </p:sp>
      <p:sp>
        <p:nvSpPr>
          <p:cNvPr id="167" name="Rounded Rectangle 5"/>
          <p:cNvSpPr/>
          <p:nvPr/>
        </p:nvSpPr>
        <p:spPr>
          <a:xfrm>
            <a:off x="372109" y="3032760"/>
            <a:ext cx="5353114" cy="1589644"/>
          </a:xfrm>
          <a:prstGeom prst="roundRect">
            <a:avLst>
              <a:gd name="adj" fmla="val 10277"/>
            </a:avLst>
          </a:prstGeom>
          <a:solidFill>
            <a:srgbClr val="F5F8FA"/>
          </a:solidFill>
          <a:ln w="12700">
            <a:solidFill>
              <a:srgbClr val="DCE1E6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0" name="Oval 6"/>
          <p:cNvGrpSpPr/>
          <p:nvPr/>
        </p:nvGrpSpPr>
        <p:grpSpPr>
          <a:xfrm>
            <a:off x="692149" y="2758439"/>
            <a:ext cx="502922" cy="502921"/>
            <a:chOff x="0" y="0"/>
            <a:chExt cx="502920" cy="502920"/>
          </a:xfrm>
        </p:grpSpPr>
        <p:sp>
          <p:nvSpPr>
            <p:cNvPr id="168" name="Koło"/>
            <p:cNvSpPr/>
            <p:nvPr/>
          </p:nvSpPr>
          <p:spPr>
            <a:xfrm>
              <a:off x="-1" y="-1"/>
              <a:ext cx="502922" cy="502922"/>
            </a:xfrm>
            <a:prstGeom prst="ellipse">
              <a:avLst/>
            </a:prstGeom>
            <a:solidFill>
              <a:srgbClr val="0F62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27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9" name="2"/>
            <p:cNvSpPr txBox="1"/>
            <p:nvPr/>
          </p:nvSpPr>
          <p:spPr>
            <a:xfrm>
              <a:off x="119370" y="58771"/>
              <a:ext cx="264178" cy="385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57200">
                <a:defRPr b="1"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2</a:t>
              </a:r>
            </a:p>
          </p:txBody>
        </p:sp>
      </p:grpSp>
      <p:sp>
        <p:nvSpPr>
          <p:cNvPr id="171" name="TextBox 7"/>
          <p:cNvSpPr txBox="1"/>
          <p:nvPr/>
        </p:nvSpPr>
        <p:spPr>
          <a:xfrm>
            <a:off x="737870" y="3261359"/>
            <a:ext cx="4861407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Szanuj granice i potrzeby sensoryczne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Nie zmuszaj do kontaktu wzrokowego, dotyku czy głośnych miejsc.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Pytaj: „Czy potrzebujesz przerwy?”, „Czy jest coś, co mogę zrobić, żeby było Ci wygodniej?”.</a:t>
            </a:r>
          </a:p>
        </p:txBody>
      </p:sp>
      <p:sp>
        <p:nvSpPr>
          <p:cNvPr id="172" name="Rounded Rectangle 8"/>
          <p:cNvSpPr/>
          <p:nvPr/>
        </p:nvSpPr>
        <p:spPr>
          <a:xfrm>
            <a:off x="372109" y="4968240"/>
            <a:ext cx="8442314" cy="1001865"/>
          </a:xfrm>
          <a:prstGeom prst="roundRect">
            <a:avLst>
              <a:gd name="adj" fmla="val 16126"/>
            </a:avLst>
          </a:prstGeom>
          <a:solidFill>
            <a:srgbClr val="F5F8FA"/>
          </a:solidFill>
          <a:ln w="12700">
            <a:solidFill>
              <a:srgbClr val="DCE1E6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5" name="Oval 9"/>
          <p:cNvGrpSpPr/>
          <p:nvPr/>
        </p:nvGrpSpPr>
        <p:grpSpPr>
          <a:xfrm>
            <a:off x="692149" y="4693920"/>
            <a:ext cx="502922" cy="502921"/>
            <a:chOff x="0" y="0"/>
            <a:chExt cx="502920" cy="502920"/>
          </a:xfrm>
        </p:grpSpPr>
        <p:sp>
          <p:nvSpPr>
            <p:cNvPr id="173" name="Koło"/>
            <p:cNvSpPr/>
            <p:nvPr/>
          </p:nvSpPr>
          <p:spPr>
            <a:xfrm>
              <a:off x="-1" y="-1"/>
              <a:ext cx="502922" cy="502922"/>
            </a:xfrm>
            <a:prstGeom prst="ellipse">
              <a:avLst/>
            </a:prstGeom>
            <a:solidFill>
              <a:srgbClr val="0F62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27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4" name="3"/>
            <p:cNvSpPr txBox="1"/>
            <p:nvPr/>
          </p:nvSpPr>
          <p:spPr>
            <a:xfrm>
              <a:off x="119370" y="58771"/>
              <a:ext cx="264178" cy="385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57200">
                <a:defRPr b="1"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176" name="TextBox 10"/>
          <p:cNvSpPr txBox="1"/>
          <p:nvPr/>
        </p:nvSpPr>
        <p:spPr>
          <a:xfrm>
            <a:off x="737870" y="5133644"/>
            <a:ext cx="780535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Dawaj przewidywalność</a:t>
            </a:r>
          </a:p>
          <a:p>
            <a:pPr defTabSz="457200">
              <a:defRPr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Uprzedzaj o zmianach w planie.</a:t>
            </a:r>
          </a:p>
          <a:p>
            <a:pPr defTabSz="457200">
              <a:defRPr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Pokazuj krok po kroku, co się wydarzy (plany obrazkowe, harmonogramy).</a:t>
            </a:r>
          </a:p>
        </p:txBody>
      </p:sp>
      <p:sp>
        <p:nvSpPr>
          <p:cNvPr id="177" name="Rounded Rectangle 11"/>
          <p:cNvSpPr/>
          <p:nvPr/>
        </p:nvSpPr>
        <p:spPr>
          <a:xfrm>
            <a:off x="6239357" y="1097280"/>
            <a:ext cx="5592927" cy="1706880"/>
          </a:xfrm>
          <a:prstGeom prst="roundRect">
            <a:avLst>
              <a:gd name="adj" fmla="val 10000"/>
            </a:avLst>
          </a:prstGeom>
          <a:solidFill>
            <a:srgbClr val="F5F8FA"/>
          </a:solidFill>
          <a:ln w="12700">
            <a:solidFill>
              <a:srgbClr val="DCE1E6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80" name="Oval 12"/>
          <p:cNvGrpSpPr/>
          <p:nvPr/>
        </p:nvGrpSpPr>
        <p:grpSpPr>
          <a:xfrm>
            <a:off x="6559397" y="822960"/>
            <a:ext cx="502921" cy="502921"/>
            <a:chOff x="0" y="0"/>
            <a:chExt cx="502920" cy="502920"/>
          </a:xfrm>
        </p:grpSpPr>
        <p:sp>
          <p:nvSpPr>
            <p:cNvPr id="178" name="Koło"/>
            <p:cNvSpPr/>
            <p:nvPr/>
          </p:nvSpPr>
          <p:spPr>
            <a:xfrm>
              <a:off x="-1" y="-1"/>
              <a:ext cx="502922" cy="502922"/>
            </a:xfrm>
            <a:prstGeom prst="ellipse">
              <a:avLst/>
            </a:prstGeom>
            <a:solidFill>
              <a:srgbClr val="0F62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27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9" name="4"/>
            <p:cNvSpPr txBox="1"/>
            <p:nvPr/>
          </p:nvSpPr>
          <p:spPr>
            <a:xfrm>
              <a:off x="119370" y="58771"/>
              <a:ext cx="264178" cy="385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57200">
                <a:defRPr b="1"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</a:t>
              </a:r>
            </a:p>
          </p:txBody>
        </p:sp>
      </p:grpSp>
      <p:sp>
        <p:nvSpPr>
          <p:cNvPr id="181" name="TextBox 13"/>
          <p:cNvSpPr txBox="1"/>
          <p:nvPr/>
        </p:nvSpPr>
        <p:spPr>
          <a:xfrm>
            <a:off x="6605116" y="1325880"/>
            <a:ext cx="4861408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Akceptuj inny sposób wyrażania emocji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Osoba w spektrum może nie okazywać emocji tak, jak jesteśmy przyzwyczajeni — to nie znaczy, że ich nie czuje.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Nie oceniaj braku uśmiechu czy „chłodu” jako braku zaangażowania.</a:t>
            </a:r>
          </a:p>
        </p:txBody>
      </p:sp>
      <p:sp>
        <p:nvSpPr>
          <p:cNvPr id="182" name="Rounded Rectangle 14"/>
          <p:cNvSpPr/>
          <p:nvPr/>
        </p:nvSpPr>
        <p:spPr>
          <a:xfrm>
            <a:off x="6239357" y="3032760"/>
            <a:ext cx="5592927" cy="1589644"/>
          </a:xfrm>
          <a:prstGeom prst="roundRect">
            <a:avLst>
              <a:gd name="adj" fmla="val 10738"/>
            </a:avLst>
          </a:prstGeom>
          <a:solidFill>
            <a:srgbClr val="F5F8FA"/>
          </a:solidFill>
          <a:ln w="12700">
            <a:solidFill>
              <a:srgbClr val="DCE1E6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85" name="Oval 15"/>
          <p:cNvGrpSpPr/>
          <p:nvPr/>
        </p:nvGrpSpPr>
        <p:grpSpPr>
          <a:xfrm>
            <a:off x="6559397" y="2758439"/>
            <a:ext cx="502921" cy="502921"/>
            <a:chOff x="0" y="0"/>
            <a:chExt cx="502920" cy="502920"/>
          </a:xfrm>
        </p:grpSpPr>
        <p:sp>
          <p:nvSpPr>
            <p:cNvPr id="183" name="Koło"/>
            <p:cNvSpPr/>
            <p:nvPr/>
          </p:nvSpPr>
          <p:spPr>
            <a:xfrm>
              <a:off x="-1" y="-1"/>
              <a:ext cx="502922" cy="502922"/>
            </a:xfrm>
            <a:prstGeom prst="ellipse">
              <a:avLst/>
            </a:prstGeom>
            <a:solidFill>
              <a:srgbClr val="0F62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27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4" name="5"/>
            <p:cNvSpPr txBox="1"/>
            <p:nvPr/>
          </p:nvSpPr>
          <p:spPr>
            <a:xfrm>
              <a:off x="119370" y="58771"/>
              <a:ext cx="264178" cy="385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57200">
                <a:defRPr b="1"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5</a:t>
              </a:r>
            </a:p>
          </p:txBody>
        </p:sp>
      </p:grpSp>
      <p:sp>
        <p:nvSpPr>
          <p:cNvPr id="186" name="TextBox 16"/>
          <p:cNvSpPr txBox="1"/>
          <p:nvPr/>
        </p:nvSpPr>
        <p:spPr>
          <a:xfrm>
            <a:off x="6605116" y="3261359"/>
            <a:ext cx="4861408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Słuchaj i pytaj zamiast zakładać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Zamiast zakładać, co druga osoba czuje lub chce — pytaj wprost.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Pozwalaj wyrażać potrzeby własnym tempem i w wybrany sposób (mowa, gesty, pisanie).</a:t>
            </a:r>
          </a:p>
        </p:txBody>
      </p:sp>
      <p:pic>
        <p:nvPicPr>
          <p:cNvPr id="187" name="Google Shape;226;g3694067886b_0_58" descr="Google Shape;226;g3694067886b_0_5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6024055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Google Shape;201;g15b19e780b5c2927_425"/>
          <p:cNvSpPr txBox="1"/>
          <p:nvPr/>
        </p:nvSpPr>
        <p:spPr>
          <a:xfrm>
            <a:off x="298414" y="335007"/>
            <a:ext cx="11096103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spcBef>
                <a:spcPts val="14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Zasady komunikowania z osobami w spektrum autyzmu: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200;g15b19e780b5c2927_425" descr="Google Shape;200;g15b19e780b5c2927_4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Google Shape;201;g15b19e780b5c2927_425"/>
          <p:cNvSpPr txBox="1"/>
          <p:nvPr/>
        </p:nvSpPr>
        <p:spPr>
          <a:xfrm>
            <a:off x="298414" y="59340"/>
            <a:ext cx="11096103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spcBef>
                <a:spcPts val="14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Znani Autyści</a:t>
            </a:r>
          </a:p>
        </p:txBody>
      </p:sp>
      <p:pic>
        <p:nvPicPr>
          <p:cNvPr id="192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200" y="651576"/>
            <a:ext cx="1921115" cy="2870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obrazek" descr="obrazek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4901" y="721983"/>
            <a:ext cx="2474615" cy="2474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obrazek" descr="obrazek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19381" y="744006"/>
            <a:ext cx="2004123" cy="2685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obrazek" descr="obrazek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02761" y="771840"/>
            <a:ext cx="3429001" cy="237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obrazek" descr="obrazek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0087" y="3826041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obrazek" descr="obrazek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73943" y="3801537"/>
            <a:ext cx="3810001" cy="21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Dan Aykroyd"/>
          <p:cNvSpPr txBox="1"/>
          <p:nvPr/>
        </p:nvSpPr>
        <p:spPr>
          <a:xfrm>
            <a:off x="8789192" y="6203023"/>
            <a:ext cx="1017688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Dan Aykroyd</a:t>
            </a:r>
          </a:p>
        </p:txBody>
      </p:sp>
      <p:sp>
        <p:nvSpPr>
          <p:cNvPr id="199" name="Leo Messi"/>
          <p:cNvSpPr txBox="1"/>
          <p:nvPr/>
        </p:nvSpPr>
        <p:spPr>
          <a:xfrm>
            <a:off x="6177448" y="3563461"/>
            <a:ext cx="823046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Leo Messi</a:t>
            </a:r>
          </a:p>
        </p:txBody>
      </p:sp>
      <p:sp>
        <p:nvSpPr>
          <p:cNvPr id="200" name="Greta Thunberg"/>
          <p:cNvSpPr txBox="1"/>
          <p:nvPr/>
        </p:nvSpPr>
        <p:spPr>
          <a:xfrm>
            <a:off x="8897843" y="3209974"/>
            <a:ext cx="126476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Greta Thunberg</a:t>
            </a:r>
          </a:p>
        </p:txBody>
      </p:sp>
      <p:sp>
        <p:nvSpPr>
          <p:cNvPr id="201" name="Anthony Hopkins"/>
          <p:cNvSpPr txBox="1"/>
          <p:nvPr/>
        </p:nvSpPr>
        <p:spPr>
          <a:xfrm>
            <a:off x="3188162" y="3308093"/>
            <a:ext cx="1356879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Anthony Hopkins</a:t>
            </a:r>
          </a:p>
        </p:txBody>
      </p:sp>
      <p:sp>
        <p:nvSpPr>
          <p:cNvPr id="202" name="Michał Matczak vel Mata"/>
          <p:cNvSpPr txBox="1"/>
          <p:nvPr/>
        </p:nvSpPr>
        <p:spPr>
          <a:xfrm>
            <a:off x="1684502" y="6363370"/>
            <a:ext cx="195921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Michał Matczak vel Mata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Czym jest ADHD?"/>
          <p:cNvSpPr txBox="1"/>
          <p:nvPr/>
        </p:nvSpPr>
        <p:spPr>
          <a:xfrm>
            <a:off x="96120" y="141917"/>
            <a:ext cx="243525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2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Czym jest ADHD?</a:t>
            </a:r>
          </a:p>
        </p:txBody>
      </p:sp>
      <p:sp>
        <p:nvSpPr>
          <p:cNvPr id="206" name="Zespół nadpobudliwości psychoruchowej z deficytem uwagi to zaburzenie neurorozwojowe, które charakteryzuje się głównie trzema objawami:…"/>
          <p:cNvSpPr txBox="1"/>
          <p:nvPr/>
        </p:nvSpPr>
        <p:spPr>
          <a:xfrm>
            <a:off x="354907" y="1007337"/>
            <a:ext cx="11482186" cy="8626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lnSpc>
                <a:spcPct val="150000"/>
              </a:lnSpc>
              <a:spcBef>
                <a:spcPts val="14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Zespół nadpobudliwości psychoruchowej z deficytem uwagi </a:t>
            </a:r>
            <a:r>
              <a:t>to zaburzenie neurorozwojowe, które charakteryzuje się głównie trzema objawami: </a:t>
            </a:r>
          </a:p>
          <a:p>
            <a:pPr marL="170447" indent="-170447" defTabSz="457200">
              <a:lnSpc>
                <a:spcPct val="150000"/>
              </a:lnSpc>
              <a:spcBef>
                <a:spcPts val="1400"/>
              </a:spcBef>
              <a:buSzPct val="100000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trudnościami z koncentracją </a:t>
            </a:r>
            <a:endParaRPr b="1"/>
          </a:p>
          <a:p>
            <a:pPr marL="170447" indent="-170447" defTabSz="457200">
              <a:lnSpc>
                <a:spcPct val="150000"/>
              </a:lnSpc>
              <a:spcBef>
                <a:spcPts val="1400"/>
              </a:spcBef>
              <a:buSzPct val="100000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impulsywnością </a:t>
            </a:r>
            <a:endParaRPr b="1"/>
          </a:p>
          <a:p>
            <a:pPr marL="170447" indent="-170447" defTabSz="457200">
              <a:lnSpc>
                <a:spcPct val="150000"/>
              </a:lnSpc>
              <a:spcBef>
                <a:spcPts val="1400"/>
              </a:spcBef>
              <a:buSzPct val="100000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nadmierną aktywnością (hiperaktywnością)</a:t>
            </a:r>
            <a:endParaRPr b="1"/>
          </a:p>
          <a:p>
            <a:pPr defTabSz="457200">
              <a:lnSpc>
                <a:spcPct val="150000"/>
              </a:lnSpc>
              <a:spcBef>
                <a:spcPts val="14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endParaRPr b="1"/>
          </a:p>
          <a:p>
            <a:pPr defTabSz="457200">
              <a:lnSpc>
                <a:spcPct val="150000"/>
              </a:lnSpc>
              <a:spcBef>
                <a:spcPts val="14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ADHD </a:t>
            </a:r>
            <a:r>
              <a:t>może występować w proporcji </a:t>
            </a:r>
            <a:r>
              <a:rPr b="1"/>
              <a:t>jeden przypadek na 33–50 osób</a:t>
            </a:r>
            <a:r>
              <a:t>, czyli w </a:t>
            </a:r>
            <a:r>
              <a:rPr b="1"/>
              <a:t>4–5% populacji dorosłych ludzi</a:t>
            </a:r>
            <a:r>
              <a:t> (Barkley, 2020, s. 153), a z objawów się nie wyrasta.</a:t>
            </a:r>
            <a:endParaRPr sz="1200"/>
          </a:p>
          <a:p>
            <a:pPr defTabSz="457200">
              <a:spcBef>
                <a:spcPts val="1200"/>
              </a:spcBef>
              <a:defRPr sz="16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ADHD from Childhood to Adulthood [Symptoms and Traits]" descr="ADHD from Childhood to Adulthood [Symptoms and Traits]"/>
          <p:cNvPicPr>
            <a:picLocks noChangeAspect="0"/>
          </p:cNvPicPr>
          <p:nvPr>
            <a:videoFile xmlns:mc="http://schemas.openxmlformats.org/markup-compatibility/2006" xmlns:aiw="http://developer.apple.com/namespaces/iwork" r:link="rId3" mc:Ignorable="aiw" aiw:title="ADHD from Childhood to Adulthood [Symptoms and Traits]" aiw:author="Sprouts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09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0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6081719"/>
            <a:ext cx="2374666" cy="676025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Cechy osoby z ADHD:"/>
          <p:cNvSpPr txBox="1"/>
          <p:nvPr/>
        </p:nvSpPr>
        <p:spPr>
          <a:xfrm>
            <a:off x="96120" y="141917"/>
            <a:ext cx="303174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2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Cechy osoby z ADHD:</a:t>
            </a:r>
          </a:p>
        </p:txBody>
      </p:sp>
      <p:sp>
        <p:nvSpPr>
          <p:cNvPr id="213" name="Objawy deficytu uwagi:…"/>
          <p:cNvSpPr txBox="1"/>
          <p:nvPr/>
        </p:nvSpPr>
        <p:spPr>
          <a:xfrm>
            <a:off x="102779" y="809640"/>
            <a:ext cx="5824497" cy="10769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500"/>
              </a:spcBef>
              <a:defRPr b="1"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Objawy deficytu uwagi: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Nie zwraca uwagi na szczegóły lub błędy wynikające z nieuwagi podczas nauki szkolnej, w pracy czy w trakcie innego rodzaju aktywności 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Ma trudności z utrzymaniem uwagi przy wykonywaniu zadań lub w czasie zabawy 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Sprawia wrażenie, że nie słucha rozmówcy 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Nie realizuje poleceń, ma trudności z dokończeniem pracy domowej zadanej w szkole i z wykonywaniem uciążliwych zadań lub obowiązków w miejscu pracy 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ma problemy z organizacją działania 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unika zadań wymagających dłuższego wysiłku umysłowego albo niechętnie się w nie angażuje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gubi rzeczy potrzebne do wykonania określonych zadań i czynności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i łatwo rozprasza się przez zewnętrzne bodźce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zapomina o codziennych obowiązkach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2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3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  <p:sp>
        <p:nvSpPr>
          <p:cNvPr id="214" name="Objawy nadpobudliwości i impulsywności:…"/>
          <p:cNvSpPr txBox="1"/>
          <p:nvPr/>
        </p:nvSpPr>
        <p:spPr>
          <a:xfrm>
            <a:off x="6216944" y="803035"/>
            <a:ext cx="5824497" cy="7936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500"/>
              </a:spcBef>
              <a:defRPr b="1"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Objawy nadpobudliwości i impulsywności: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się czymś bawi, wierci się lub stuka rękami.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wstaje z miejsca w sytuacjach wymagających utrzymania pozycji siedzące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biega wkoło lub się wspina (w przypadku starszej młodzieży i dorosłych może to być zredukowane do uczucia niepokoju).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nie potrafi spędzać wolnego czasu w ciszy.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„siedzi jak na szpilkach” i zachowuje się „jak na- kręcona”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jest nadmiernie gadatliwa.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odpowiada na pytanie, zanim zostanie ono wypowiedziane do końca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ma trudności z oczekiwaniem na swoją kolej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przerywa i przeszkadza innym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2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3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4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Czym objawia się ADHD u nastolatków?"/>
          <p:cNvSpPr txBox="1"/>
          <p:nvPr/>
        </p:nvSpPr>
        <p:spPr>
          <a:xfrm>
            <a:off x="96120" y="141917"/>
            <a:ext cx="550001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2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Czym objawia się ADHD u nastolatków?</a:t>
            </a:r>
          </a:p>
        </p:txBody>
      </p:sp>
      <p:sp>
        <p:nvSpPr>
          <p:cNvPr id="218" name="O ile u młodszych dzieci przeważają objawy nadmiernej ruchliwości i impulsywności, o tyle u młodzieży zauważa się wyraźne przesunięcie w kierunku trudności z organizacją zadań, samoregulacją emocjonalną i podtrzymywaniem motywacji.…"/>
          <p:cNvSpPr txBox="1"/>
          <p:nvPr/>
        </p:nvSpPr>
        <p:spPr>
          <a:xfrm>
            <a:off x="306571" y="838200"/>
            <a:ext cx="11578859" cy="369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60421" indent="-160421" defTabSz="457200">
              <a:spcBef>
                <a:spcPts val="3000"/>
              </a:spcBef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O ile u młodszych dzieci przeważają objawy nadmiernej ruchliwości i impulsywności, o tyle u młodzieży zauważa się wyraźne przesunięcie w kierunku </a:t>
            </a:r>
            <a:r>
              <a:rPr b="1"/>
              <a:t>trudności z organizacją zadań, samoregulacją emocjonalną i podtrzymywaniem motywacji</a:t>
            </a:r>
            <a:r>
              <a:t>.</a:t>
            </a:r>
          </a:p>
          <a:p>
            <a:pPr marL="160421" indent="-160421" defTabSz="457200">
              <a:spcBef>
                <a:spcPts val="3000"/>
              </a:spcBef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nie objawia się już w postaci wyraźnej nadruchliwości, lecz przybiera formę </a:t>
            </a:r>
            <a:r>
              <a:rPr b="1"/>
              <a:t>wewnętrznego napięcia, braku spójności w działaniu i obniżonej tolerancji na frustrację.</a:t>
            </a:r>
          </a:p>
          <a:p>
            <a:pPr marL="160421" indent="-160421" defTabSz="457200">
              <a:spcBef>
                <a:spcPts val="3000"/>
              </a:spcBef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pojawiają się</a:t>
            </a:r>
            <a:r>
              <a:rPr b="1"/>
              <a:t> trudność z utrzymywaniem uwagi podczas zajęć szkolnych, organizacją materiału do nauki, a także z przewidywaniem skutków własnych działań</a:t>
            </a:r>
            <a:endParaRPr b="1"/>
          </a:p>
          <a:p>
            <a:pPr marL="160421" indent="-160421" defTabSz="457200">
              <a:spcBef>
                <a:spcPts val="3000"/>
              </a:spcBef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mogą podejmować </a:t>
            </a:r>
            <a:r>
              <a:rPr b="1"/>
              <a:t>impulsywne, czasem ryzykowne decyzje</a:t>
            </a:r>
            <a:r>
              <a:t>, co wiąże się z podwyższonym ryzykiem zachowań opozycyjnych, łamania norm społecznych lub wchodzenia w konflikty.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Złożony proces kształtowania poczucia własnego JA, charakteryzujący się:…"/>
          <p:cNvSpPr txBox="1"/>
          <p:nvPr/>
        </p:nvSpPr>
        <p:spPr>
          <a:xfrm>
            <a:off x="517904" y="1361548"/>
            <a:ext cx="6657950" cy="2268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20000"/>
              </a:lnSpc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Złożony proces kształtowania poczucia własnego JA, charakteryzujący się:</a:t>
            </a:r>
          </a:p>
          <a:p>
            <a:pPr defTabSz="457200">
              <a:lnSpc>
                <a:spcPct val="120000"/>
              </a:lnSpc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180473" indent="-180473" defTabSz="457200">
              <a:lnSpc>
                <a:spcPct val="120000"/>
              </a:lnSpc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Poszukiwaniem siebie</a:t>
            </a:r>
          </a:p>
          <a:p>
            <a:pPr marL="180473" indent="-180473" defTabSz="457200">
              <a:lnSpc>
                <a:spcPct val="120000"/>
              </a:lnSpc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Eksperymentowaniem</a:t>
            </a:r>
          </a:p>
          <a:p>
            <a:pPr marL="180473" indent="-180473" defTabSz="457200">
              <a:lnSpc>
                <a:spcPct val="120000"/>
              </a:lnSpc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Dążeniem do autonomii</a:t>
            </a:r>
          </a:p>
          <a:p>
            <a:pPr marL="180473" indent="-180473" defTabSz="457200">
              <a:lnSpc>
                <a:spcPct val="120000"/>
              </a:lnSpc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Wpływem rówieśników</a:t>
            </a:r>
          </a:p>
          <a:p>
            <a:pPr marL="180473" indent="-180473" defTabSz="457200">
              <a:lnSpc>
                <a:spcPct val="120000"/>
              </a:lnSpc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Budowaniem systemu wartości</a:t>
            </a:r>
          </a:p>
          <a:p>
            <a:pPr marL="180473" indent="-180473" defTabSz="457200">
              <a:lnSpc>
                <a:spcPct val="120000"/>
              </a:lnSpc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Presją społeczną</a:t>
            </a:r>
          </a:p>
        </p:txBody>
      </p:sp>
      <p:sp>
        <p:nvSpPr>
          <p:cNvPr id="222" name="Kim jestem? - kształtowanie się tożsamości nastolatka"/>
          <p:cNvSpPr txBox="1"/>
          <p:nvPr/>
        </p:nvSpPr>
        <p:spPr>
          <a:xfrm>
            <a:off x="242093" y="539750"/>
            <a:ext cx="744067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8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Kim jestem? - kształtowanie się tożsamości nastolatka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ounded Rectangle 2"/>
          <p:cNvSpPr/>
          <p:nvPr/>
        </p:nvSpPr>
        <p:spPr>
          <a:xfrm>
            <a:off x="372109" y="756668"/>
            <a:ext cx="5592928" cy="1463433"/>
          </a:xfrm>
          <a:prstGeom prst="roundRect">
            <a:avLst>
              <a:gd name="adj" fmla="val 11247"/>
            </a:avLst>
          </a:prstGeom>
          <a:solidFill>
            <a:srgbClr val="F7F9FC"/>
          </a:solidFill>
          <a:ln w="12700">
            <a:solidFill>
              <a:srgbClr val="D9DEE3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5" name="TextBox 3"/>
          <p:cNvSpPr txBox="1"/>
          <p:nvPr/>
        </p:nvSpPr>
        <p:spPr>
          <a:xfrm>
            <a:off x="707716" y="887654"/>
            <a:ext cx="149583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Sedno procesu</a:t>
            </a:r>
          </a:p>
        </p:txBody>
      </p:sp>
      <p:sp>
        <p:nvSpPr>
          <p:cNvPr id="226" name="TextBox 4"/>
          <p:cNvSpPr txBox="1"/>
          <p:nvPr/>
        </p:nvSpPr>
        <p:spPr>
          <a:xfrm>
            <a:off x="552892" y="1313086"/>
            <a:ext cx="4861408" cy="62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Tożsamość = spójna odpowiedź na pytania: </a:t>
            </a:r>
            <a:r>
              <a:rPr b="1"/>
              <a:t>kim jestem? dokąd zmierzam?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Napędzają ją dwa ruchy: </a:t>
            </a:r>
            <a:r>
              <a:rPr b="1"/>
              <a:t>eksploracja (próby) i zaangażowanie (wybory).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Zmiany są normą; stabilizacja przychodzi stopniowo.</a:t>
            </a:r>
          </a:p>
        </p:txBody>
      </p:sp>
      <p:sp>
        <p:nvSpPr>
          <p:cNvPr id="227" name="Rounded Rectangle 5"/>
          <p:cNvSpPr/>
          <p:nvPr/>
        </p:nvSpPr>
        <p:spPr>
          <a:xfrm>
            <a:off x="6239357" y="756668"/>
            <a:ext cx="5592927" cy="1463433"/>
          </a:xfrm>
          <a:prstGeom prst="roundRect">
            <a:avLst>
              <a:gd name="adj" fmla="val 11247"/>
            </a:avLst>
          </a:prstGeom>
          <a:solidFill>
            <a:srgbClr val="F7F9FC"/>
          </a:solidFill>
          <a:ln w="12700">
            <a:solidFill>
              <a:srgbClr val="D9DEE3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8" name="TextBox 6"/>
          <p:cNvSpPr txBox="1"/>
          <p:nvPr/>
        </p:nvSpPr>
        <p:spPr>
          <a:xfrm>
            <a:off x="6605117" y="945799"/>
            <a:ext cx="320966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Jak to zwykle przebiega (12–20+)</a:t>
            </a:r>
          </a:p>
        </p:txBody>
      </p:sp>
      <p:sp>
        <p:nvSpPr>
          <p:cNvPr id="229" name="TextBox 7"/>
          <p:cNvSpPr txBox="1"/>
          <p:nvPr/>
        </p:nvSpPr>
        <p:spPr>
          <a:xfrm>
            <a:off x="6488289" y="1397922"/>
            <a:ext cx="4861408" cy="62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12–14: dużo prób, wpływ rówieśników, więcej emocji.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15–17: moratorium – intensywne poszukiwania, pierwsze decyzje.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18–20+: większa spójność, ale korekty nadal się zdarzają.</a:t>
            </a:r>
          </a:p>
        </p:txBody>
      </p:sp>
      <p:sp>
        <p:nvSpPr>
          <p:cNvPr id="230" name="Rounded Rectangle 8"/>
          <p:cNvSpPr/>
          <p:nvPr/>
        </p:nvSpPr>
        <p:spPr>
          <a:xfrm>
            <a:off x="372109" y="2471869"/>
            <a:ext cx="5592928" cy="1642106"/>
          </a:xfrm>
          <a:prstGeom prst="roundRect">
            <a:avLst>
              <a:gd name="adj" fmla="val 13921"/>
            </a:avLst>
          </a:prstGeom>
          <a:solidFill>
            <a:srgbClr val="F7F9FC"/>
          </a:solidFill>
          <a:ln w="12700">
            <a:solidFill>
              <a:srgbClr val="D9DEE3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TextBox 9"/>
          <p:cNvSpPr txBox="1"/>
          <p:nvPr/>
        </p:nvSpPr>
        <p:spPr>
          <a:xfrm>
            <a:off x="679771" y="2550443"/>
            <a:ext cx="323970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20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 wspiera rozwój tożsamości</a:t>
            </a:r>
          </a:p>
        </p:txBody>
      </p:sp>
      <p:sp>
        <p:nvSpPr>
          <p:cNvPr id="232" name="TextBox 10"/>
          <p:cNvSpPr txBox="1"/>
          <p:nvPr/>
        </p:nvSpPr>
        <p:spPr>
          <a:xfrm>
            <a:off x="552892" y="2923847"/>
            <a:ext cx="4861408" cy="1010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Styl autorytatywny: ciepło + jasne granice + dialog.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Wspieranie autonomii: pytania o powody i cele zamiast presji.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Przynależność (kluby, drużyny, wolontariat) – bezpieczne pole prób.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Okazje do testów: projekty, mini-staże, nowe aktywności.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Refleksja: rozmowy o wartościach, mocnych stronach, konsekwencjach.</a:t>
            </a:r>
          </a:p>
        </p:txBody>
      </p:sp>
      <p:sp>
        <p:nvSpPr>
          <p:cNvPr id="233" name="Rounded Rectangle 11"/>
          <p:cNvSpPr/>
          <p:nvPr/>
        </p:nvSpPr>
        <p:spPr>
          <a:xfrm>
            <a:off x="6239357" y="2407113"/>
            <a:ext cx="5592927" cy="1624086"/>
          </a:xfrm>
          <a:prstGeom prst="roundRect">
            <a:avLst>
              <a:gd name="adj" fmla="val 14076"/>
            </a:avLst>
          </a:prstGeom>
          <a:solidFill>
            <a:srgbClr val="F7F9FC"/>
          </a:solidFill>
          <a:ln w="12700">
            <a:solidFill>
              <a:srgbClr val="D9DEE3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TextBox 12"/>
          <p:cNvSpPr txBox="1"/>
          <p:nvPr/>
        </p:nvSpPr>
        <p:spPr>
          <a:xfrm>
            <a:off x="6454350" y="2553990"/>
            <a:ext cx="280503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 utrudnia i podnosi ryzyko</a:t>
            </a:r>
          </a:p>
        </p:txBody>
      </p:sp>
      <p:sp>
        <p:nvSpPr>
          <p:cNvPr id="235" name="TextBox 13"/>
          <p:cNvSpPr txBox="1"/>
          <p:nvPr/>
        </p:nvSpPr>
        <p:spPr>
          <a:xfrm>
            <a:off x="6488289" y="2987746"/>
            <a:ext cx="4861408" cy="819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Nadmierna kontrola lub obojętność dorosłych.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Przemoc rówieśnicza, wykluczenie, chroniczny stres.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Brak możliwości bezpiecznej eksploracji.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Długotrwała dezorientacja + obniżony nastrój/lęk.</a:t>
            </a:r>
          </a:p>
        </p:txBody>
      </p:sp>
      <p:sp>
        <p:nvSpPr>
          <p:cNvPr id="236" name="Rounded Rectangle 14"/>
          <p:cNvSpPr/>
          <p:nvPr/>
        </p:nvSpPr>
        <p:spPr>
          <a:xfrm>
            <a:off x="372109" y="4364992"/>
            <a:ext cx="5592928" cy="1721006"/>
          </a:xfrm>
          <a:prstGeom prst="roundRect">
            <a:avLst>
              <a:gd name="adj" fmla="val 12220"/>
            </a:avLst>
          </a:prstGeom>
          <a:solidFill>
            <a:srgbClr val="F7F9FC"/>
          </a:solidFill>
          <a:ln w="12700">
            <a:solidFill>
              <a:srgbClr val="D9DEE3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7" name="TextBox 15"/>
          <p:cNvSpPr txBox="1"/>
          <p:nvPr/>
        </p:nvSpPr>
        <p:spPr>
          <a:xfrm>
            <a:off x="587418" y="4489747"/>
            <a:ext cx="245510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Jak reagować w praktyce</a:t>
            </a:r>
          </a:p>
        </p:txBody>
      </p:sp>
      <p:sp>
        <p:nvSpPr>
          <p:cNvPr id="238" name="TextBox 16"/>
          <p:cNvSpPr txBox="1"/>
          <p:nvPr/>
        </p:nvSpPr>
        <p:spPr>
          <a:xfrm>
            <a:off x="442330" y="4857620"/>
            <a:ext cx="4861408" cy="1010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Normalizuj + ramy: „Próbowanie jest OK, ustalamy zasady bezpieczeństwa”.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Pytaj zamiast wykładać: „Co chcesz sprawdzić? Jaki plan B?”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Oddawaj decyzje adekwatne do wieku; omawiaj konsekwencje.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Uprzedzaj o zmianach – daj przewidywalność (plan, terminy).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Doceniaj wartości i wysiłek („Widzę, że ważna jest dla Ciebie niezależność…”).</a:t>
            </a:r>
          </a:p>
        </p:txBody>
      </p:sp>
      <p:sp>
        <p:nvSpPr>
          <p:cNvPr id="239" name="Rounded Rectangle 17"/>
          <p:cNvSpPr/>
          <p:nvPr/>
        </p:nvSpPr>
        <p:spPr>
          <a:xfrm>
            <a:off x="6239357" y="4286528"/>
            <a:ext cx="5592927" cy="1642106"/>
          </a:xfrm>
          <a:prstGeom prst="roundRect">
            <a:avLst>
              <a:gd name="adj" fmla="val 12807"/>
            </a:avLst>
          </a:prstGeom>
          <a:solidFill>
            <a:srgbClr val="F7F9FC"/>
          </a:solidFill>
          <a:ln w="12700">
            <a:solidFill>
              <a:srgbClr val="D9DEE3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0" name="TextBox 18"/>
          <p:cNvSpPr txBox="1"/>
          <p:nvPr/>
        </p:nvSpPr>
        <p:spPr>
          <a:xfrm>
            <a:off x="6565938" y="4489747"/>
            <a:ext cx="328802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Kiedy szukać dodatkowej pomocy</a:t>
            </a:r>
          </a:p>
        </p:txBody>
      </p:sp>
      <p:sp>
        <p:nvSpPr>
          <p:cNvPr id="241" name="TextBox 19"/>
          <p:cNvSpPr txBox="1"/>
          <p:nvPr/>
        </p:nvSpPr>
        <p:spPr>
          <a:xfrm>
            <a:off x="6488289" y="4952870"/>
            <a:ext cx="4861408" cy="819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Samouszkodzenia, myśli samobójcze, przemoc, używki.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Gwałtowny spadek funkcjonowania (szkoła/sen/jedzenie/relacje).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Codzienne konflikty mimo prób dialogu i wsparcia.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Długotrwała izolacja i wyraźna utrata zainteresowań.</a:t>
            </a:r>
          </a:p>
        </p:txBody>
      </p:sp>
      <p:pic>
        <p:nvPicPr>
          <p:cNvPr id="242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6665" y="6177612"/>
            <a:ext cx="2400214" cy="683298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Kształtowanie się tożsamości nastolatka- co warto wiedzieć"/>
          <p:cNvSpPr txBox="1"/>
          <p:nvPr/>
        </p:nvSpPr>
        <p:spPr>
          <a:xfrm>
            <a:off x="252144" y="142950"/>
            <a:ext cx="820542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800"/>
              </a:spcBef>
              <a:defRPr b="1" sz="2400">
                <a:solidFill>
                  <a:srgbClr val="24392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Kształtowanie się tożsamości nastolatka- co warto wiedzieć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ekst"/>
          <p:cNvSpPr txBox="1"/>
          <p:nvPr/>
        </p:nvSpPr>
        <p:spPr>
          <a:xfrm>
            <a:off x="6231855" y="1345438"/>
            <a:ext cx="1951138" cy="321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20000"/>
              </a:lnSpc>
              <a:defRPr sz="1600">
                <a:solidFill>
                  <a:srgbClr val="001D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defRPr sz="1600">
                <a:solidFill>
                  <a:srgbClr val="001D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  <p:pic>
        <p:nvPicPr>
          <p:cNvPr id="247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1855" y="1345438"/>
            <a:ext cx="1938438" cy="2886586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Polecana literatura:"/>
          <p:cNvSpPr txBox="1"/>
          <p:nvPr/>
        </p:nvSpPr>
        <p:spPr>
          <a:xfrm>
            <a:off x="730776" y="314204"/>
            <a:ext cx="268823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800"/>
              </a:spcBef>
              <a:defRPr b="1" sz="2400">
                <a:solidFill>
                  <a:srgbClr val="24392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Polecana literatura:</a:t>
            </a:r>
          </a:p>
        </p:txBody>
      </p:sp>
      <p:pic>
        <p:nvPicPr>
          <p:cNvPr id="249" name="obrazek" descr="obrazek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28711" y="1529205"/>
            <a:ext cx="2147969" cy="2851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obrazek" descr="obrazek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6783" y="1249969"/>
            <a:ext cx="1636311" cy="2353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obrazek" descr="obrazek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72687" y="3945725"/>
            <a:ext cx="1804898" cy="2553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obrazek" descr="obrazek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38169" y="559426"/>
            <a:ext cx="1636311" cy="2550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obrazek" descr="obrazek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542818" y="3651713"/>
            <a:ext cx="2053103" cy="2851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92;p2" descr="Google Shape;92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4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93;p2"/>
          <p:cNvSpPr txBox="1"/>
          <p:nvPr/>
        </p:nvSpPr>
        <p:spPr>
          <a:xfrm>
            <a:off x="311699" y="445025"/>
            <a:ext cx="10053065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algn="just" defTabSz="449580">
              <a:lnSpc>
                <a:spcPct val="115000"/>
              </a:lnSpc>
              <a:defRPr b="1" sz="2400">
                <a:uFill>
                  <a:solidFill>
                    <a:srgbClr val="000000"/>
                  </a:solidFill>
                </a:u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Neuroróżnorodność - czym jest i jakie ma kluczowe założenia</a:t>
            </a:r>
          </a:p>
        </p:txBody>
      </p:sp>
      <p:sp>
        <p:nvSpPr>
          <p:cNvPr id="123" name="Google Shape;94;p2"/>
          <p:cNvSpPr txBox="1"/>
          <p:nvPr/>
        </p:nvSpPr>
        <p:spPr>
          <a:xfrm>
            <a:off x="357899" y="1169698"/>
            <a:ext cx="6639683" cy="4518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 defTabSz="457200">
              <a:lnSpc>
                <a:spcPct val="120000"/>
              </a:lnSpc>
              <a:defRPr sz="1600"/>
            </a:pPr>
            <a:r>
              <a:t>To koncepcja opisująca </a:t>
            </a:r>
            <a:r>
              <a:rPr b="1"/>
              <a:t>naturalne zróżnicowanie sposobów, w jakie ludzkie mózgi przetwarzają informacje, myślenie, uczenie się i funkcjonowanie.</a:t>
            </a:r>
            <a:r>
              <a:t> Nie jest to zaburzenie, ale idea, że różnice neurologiczne (takie jak autyzm, ADHD czy dysleksja) są naturalnymi wariacjami, a nie wadami, które mogą wnosić unikalną wartość dla ogółu społeczeństwa.</a:t>
            </a: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Założenia neuroróżnorodności: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Brak jednej „normy” neurologicznej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Różnorodność nie jest deficytem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Różnica jest wartością</a:t>
            </a:r>
          </a:p>
        </p:txBody>
      </p:sp>
      <p:pic>
        <p:nvPicPr>
          <p:cNvPr id="124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3340" y="2206067"/>
            <a:ext cx="5054601" cy="325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303;p3" descr="Google Shape;303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7028" y="5255376"/>
            <a:ext cx="3137819" cy="83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Google Shape;304;p3" descr="Google Shape;304;p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2104" y="4335071"/>
            <a:ext cx="3232743" cy="920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06;g3694067886b_0_16" descr="Google Shape;106;g3694067886b_0_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Google Shape;107;g3694067886b_0_16"/>
          <p:cNvSpPr txBox="1"/>
          <p:nvPr/>
        </p:nvSpPr>
        <p:spPr>
          <a:xfrm>
            <a:off x="311699" y="445025"/>
            <a:ext cx="8520602" cy="112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34340">
              <a:spcBef>
                <a:spcPts val="1500"/>
              </a:spcBef>
              <a:defRPr b="1" sz="25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Przykłady neuroróżnorodności:</a:t>
            </a:r>
          </a:p>
        </p:txBody>
      </p:sp>
      <p:sp>
        <p:nvSpPr>
          <p:cNvPr id="128" name="Google Shape;108;g3694067886b_0_16"/>
          <p:cNvSpPr txBox="1"/>
          <p:nvPr/>
        </p:nvSpPr>
        <p:spPr>
          <a:xfrm>
            <a:off x="311699" y="1186924"/>
            <a:ext cx="3981312" cy="4484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Spektrum autyzmu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ADHD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Dysleksja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Dyspraksja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Dyskalkulia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Zespół Tourette’a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Synestezja</a:t>
            </a:r>
          </a:p>
        </p:txBody>
      </p:sp>
      <p:pic>
        <p:nvPicPr>
          <p:cNvPr id="129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4348" y="506891"/>
            <a:ext cx="5066955" cy="392182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ymbol neuroróżnorodności"/>
          <p:cNvSpPr txBox="1"/>
          <p:nvPr/>
        </p:nvSpPr>
        <p:spPr>
          <a:xfrm>
            <a:off x="7164931" y="4428260"/>
            <a:ext cx="548199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414">
                <a:solidFill>
                  <a:srgbClr val="202122"/>
                </a:solidFill>
              </a:defRPr>
            </a:lvl1pPr>
          </a:lstStyle>
          <a:p>
            <a:pPr/>
            <a:r>
              <a:t>Symbol neuroróżnorodności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13;g3694067886b_0_22" descr="Google Shape;113;g3694067886b_0_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564" y="-240142"/>
            <a:ext cx="10359803" cy="631335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źródło-https://www.dysleksjapodkontrola.pl/post/"/>
          <p:cNvSpPr txBox="1"/>
          <p:nvPr/>
        </p:nvSpPr>
        <p:spPr>
          <a:xfrm>
            <a:off x="8254048" y="5499617"/>
            <a:ext cx="2445985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00"/>
            </a:lvl1pPr>
          </a:lstStyle>
          <a:p>
            <a:pPr/>
            <a:r>
              <a:t>źródło-https://www.dysleksjapodkontrola.pl/post/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27;g3694067886b_0_34" descr="Google Shape;127;g3694067886b_0_3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Google Shape;128;g3694067886b_0_34"/>
          <p:cNvSpPr txBox="1"/>
          <p:nvPr/>
        </p:nvSpPr>
        <p:spPr>
          <a:xfrm>
            <a:off x="174176" y="445025"/>
            <a:ext cx="8520603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spcBef>
                <a:spcPts val="1400"/>
              </a:spcBef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Czym jest spektrum autyzmu?</a:t>
            </a:r>
          </a:p>
        </p:txBody>
      </p:sp>
      <p:sp>
        <p:nvSpPr>
          <p:cNvPr id="138" name="Google Shape;129;g3694067886b_0_34"/>
          <p:cNvSpPr txBox="1"/>
          <p:nvPr/>
        </p:nvSpPr>
        <p:spPr>
          <a:xfrm>
            <a:off x="108364" y="1111699"/>
            <a:ext cx="11476203" cy="4518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 defTabSz="457200">
              <a:spcBef>
                <a:spcPts val="15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Spektrum autyzmu (ASD – Autism Spectrum Disorder) charakteryzuje się:</a:t>
            </a:r>
            <a:endParaRPr b="1"/>
          </a:p>
          <a:p>
            <a:pPr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133684" indent="-133684" defTabSz="457200">
              <a:spcBef>
                <a:spcPts val="1200"/>
              </a:spcBef>
              <a:buSzPct val="100000"/>
              <a:buChar char="-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trwałymi deficytami w zakresie zdolności inicjowania, podtrzymywania wzajemnych interakcji społecznych i komunikacji społecznej oraz</a:t>
            </a:r>
          </a:p>
          <a:p>
            <a:pPr marL="133684" indent="-133684" defTabSz="457200">
              <a:spcBef>
                <a:spcPts val="1200"/>
              </a:spcBef>
              <a:buSzPct val="100000"/>
              <a:buChar char="-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 szeregiem ograniczonych, powtarzających się i nieelastycznych wzorców zachowania, zainteresowań lub działań, które są wyraźnie nietypowe lub nadmierne w stosunku do wieku danej osoby oraz kontekstu społeczno- kulturowego (WHO, 2022).</a:t>
            </a:r>
          </a:p>
          <a:p>
            <a:pPr defTabSz="457200">
              <a:lnSpc>
                <a:spcPct val="150000"/>
              </a:lnSpc>
              <a:spcBef>
                <a:spcPts val="3000"/>
              </a:spcBef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466"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34;g3694067886b_0_40" descr="Google Shape;134;g3694067886b_0_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Google Shape;135;g3694067886b_0_40"/>
          <p:cNvSpPr txBox="1"/>
          <p:nvPr/>
        </p:nvSpPr>
        <p:spPr>
          <a:xfrm>
            <a:off x="311699" y="445025"/>
            <a:ext cx="11243111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spcBef>
                <a:spcPts val="1400"/>
              </a:spcBef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Dlaczego mówimy o spektrum?</a:t>
            </a:r>
          </a:p>
        </p:txBody>
      </p:sp>
      <p:sp>
        <p:nvSpPr>
          <p:cNvPr id="144" name="Google Shape;136;g3694067886b_0_40"/>
          <p:cNvSpPr txBox="1"/>
          <p:nvPr/>
        </p:nvSpPr>
        <p:spPr>
          <a:xfrm>
            <a:off x="311699" y="1152474"/>
            <a:ext cx="11476202" cy="1936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lnSpc>
                <a:spcPct val="150000"/>
              </a:lnSpc>
              <a:spcBef>
                <a:spcPts val="14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Objawy autyzmu mogą być bardzo różne u różnych osób – od łagodnych po bardzo nasilone. Niektóre dzieci mają trudności z mową, inne mówią płynnie, ale mają problemy w kontaktach społecznych. </a:t>
            </a:r>
          </a:p>
          <a:p>
            <a:pPr defTabSz="457200">
              <a:lnSpc>
                <a:spcPct val="150000"/>
              </a:lnSpc>
              <a:spcBef>
                <a:spcPts val="14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Nie istnieje jeden „typowy” obraz autyzmu – każda osoba w spektrum jest inna.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1;g3694067886b_0_46" descr="Google Shape;141;g3694067886b_0_4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Google Shape;142;g3694067886b_0_46"/>
          <p:cNvSpPr txBox="1"/>
          <p:nvPr/>
        </p:nvSpPr>
        <p:spPr>
          <a:xfrm>
            <a:off x="394638" y="267298"/>
            <a:ext cx="8520601" cy="652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31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Jak często występuje</a:t>
            </a:r>
          </a:p>
        </p:txBody>
      </p:sp>
      <p:sp>
        <p:nvSpPr>
          <p:cNvPr id="148" name="Google Shape;143;g3694067886b_0_46"/>
          <p:cNvSpPr txBox="1"/>
          <p:nvPr/>
        </p:nvSpPr>
        <p:spPr>
          <a:xfrm>
            <a:off x="357899" y="1259109"/>
            <a:ext cx="5532415" cy="775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marL="160421" indent="-160421" defTabSz="457200">
              <a:lnSpc>
                <a:spcPct val="120000"/>
              </a:lnSpc>
              <a:spcBef>
                <a:spcPts val="3000"/>
              </a:spcBef>
              <a:buSzPct val="100000"/>
              <a:buChar char="•"/>
              <a:defRPr sz="1600">
                <a:solidFill>
                  <a:srgbClr val="3C3C3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Szacuje się, że około </a:t>
            </a:r>
            <a:r>
              <a:rPr b="1"/>
              <a:t>1-2% światowej populacji</a:t>
            </a:r>
            <a:r>
              <a:t> to osoby w spektrum autyzmu. </a:t>
            </a:r>
          </a:p>
          <a:p>
            <a:pPr marL="160421" indent="-160421" defTabSz="457200">
              <a:lnSpc>
                <a:spcPct val="120000"/>
              </a:lnSpc>
              <a:spcBef>
                <a:spcPts val="3000"/>
              </a:spcBef>
              <a:buSzPct val="100000"/>
              <a:buChar char="•"/>
              <a:defRPr sz="1600">
                <a:solidFill>
                  <a:srgbClr val="3C3C3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dotyczy znacznie częściej chłopców niż dziewcząt — </a:t>
            </a:r>
            <a:r>
              <a:rPr b="1"/>
              <a:t>u chłopców jest diagnozowany aż 4 razy częściej</a:t>
            </a:r>
            <a:r>
              <a:t>. Statystyka ta bywa jednak krytykowana przez niektórych specjalistów, którzy wskazują na różnice w objawach związane z płcią i niewystarczające dopasowanie klasyfikacji do objawów dziewczęcych oraz większą </a:t>
            </a:r>
            <a:r>
              <a:rPr b="1"/>
              <a:t>skłonność dziewczynek do dopasowywania się do norm społecznych</a:t>
            </a:r>
            <a:r>
              <a:t> i wynikające z tego maskowanie trudności.</a:t>
            </a:r>
          </a:p>
          <a:p>
            <a:pPr lvl="4"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  <p:pic>
        <p:nvPicPr>
          <p:cNvPr id="149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9790" y="66706"/>
            <a:ext cx="3375291" cy="51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48;g3694067886b_0_52" descr="Google Shape;148;g3694067886b_0_5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Google Shape;149;g3694067886b_0_52"/>
          <p:cNvSpPr txBox="1"/>
          <p:nvPr/>
        </p:nvSpPr>
        <p:spPr>
          <a:xfrm>
            <a:off x="311698" y="445025"/>
            <a:ext cx="11096104" cy="652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31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Objawy autyzmu:</a:t>
            </a:r>
          </a:p>
        </p:txBody>
      </p:sp>
      <p:sp>
        <p:nvSpPr>
          <p:cNvPr id="153" name="Google Shape;150;g3694067886b_0_52"/>
          <p:cNvSpPr txBox="1"/>
          <p:nvPr/>
        </p:nvSpPr>
        <p:spPr>
          <a:xfrm>
            <a:off x="257656" y="1315368"/>
            <a:ext cx="11476203" cy="2900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spcBef>
                <a:spcPts val="14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3000"/>
              </a:spcBef>
              <a:defRPr sz="21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Autyzm jest diagnozowany na podstawie zachowań i cech w</a:t>
            </a:r>
            <a:r>
              <a:rPr b="1"/>
              <a:t> 2 obszarach (tzw. diada autyzmu)</a:t>
            </a:r>
            <a:r>
              <a:t>:</a:t>
            </a:r>
          </a:p>
          <a:p>
            <a:pPr marL="457200" indent="-317500" defTabSz="457200">
              <a:buClr>
                <a:srgbClr val="222222"/>
              </a:buClr>
              <a:buSzPct val="100000"/>
              <a:buFont typeface="Helvetica"/>
              <a:buAutoNum type="arabicPeriod" startAt="1"/>
              <a:defRPr b="1" sz="21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Deficyty zdolności nawiązywania i utrzymywania interakcji społecznych i komunikacji społecznej</a:t>
            </a:r>
          </a:p>
          <a:p>
            <a:pPr marL="457200" indent="-317500" defTabSz="457200">
              <a:buClr>
                <a:srgbClr val="222222"/>
              </a:buClr>
              <a:buSzPct val="100000"/>
              <a:buFont typeface="Helvetica"/>
              <a:buAutoNum type="arabicPeriod" startAt="1"/>
              <a:defRPr b="1" sz="21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Powtarzalne, ograniczone, nieelastyczne wzorce zachowań, zainteresowań i aktywności</a:t>
            </a:r>
          </a:p>
          <a:p>
            <a:pPr defTabSz="457200"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34;g3694067886b_0_40" descr="Google Shape;134;g3694067886b_0_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Czym jest autyzm? | NEUROATYPOWE" descr="Czym jest autyzm? | NEUROATYPOWE"/>
          <p:cNvPicPr>
            <a:picLocks noChangeAspect="0"/>
          </p:cNvPicPr>
          <p:nvPr>
            <a:videoFile xmlns:mc="http://schemas.openxmlformats.org/markup-compatibility/2006" xmlns:aiw="http://developer.apple.com/namespaces/iwork" r:link="rId3" mc:Ignorable="aiw" aiw:title="Czym jest autyzm? | NEUROATYPOWE" aiw:author="neuroatypowe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56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5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