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hape 2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Tekst tytułowy</a:t>
            </a:r>
          </a:p>
        </p:txBody>
      </p:sp>
      <p:sp>
        <p:nvSpPr>
          <p:cNvPr id="12" name="Treść - poziom 1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355600" indent="-304800" algn="ctr">
              <a:buClrTx/>
              <a:buSzTx/>
              <a:buFontTx/>
              <a:buNone/>
              <a:defRPr sz="2400"/>
            </a:lvl1pPr>
            <a:lvl2pPr marL="355600" indent="50800" algn="ctr">
              <a:buClrTx/>
              <a:buSzTx/>
              <a:buFontTx/>
              <a:buNone/>
              <a:defRPr sz="2400"/>
            </a:lvl2pPr>
            <a:lvl3pPr marL="355600" indent="50800" algn="ctr">
              <a:buClrTx/>
              <a:buSzTx/>
              <a:buFontTx/>
              <a:buNone/>
              <a:defRPr sz="2400"/>
            </a:lvl3pPr>
            <a:lvl4pPr marL="355600" indent="50800" algn="ctr">
              <a:buClrTx/>
              <a:buSzTx/>
              <a:buFontTx/>
              <a:buNone/>
              <a:defRPr sz="2400"/>
            </a:lvl4pPr>
            <a:lvl5pPr marL="355600" indent="50800" algn="ctr">
              <a:buClrTx/>
              <a:buSzTx/>
              <a:buFontTx/>
              <a:buNone/>
              <a:defRPr sz="2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96" name="Treść - poziom 1…"/>
          <p:cNvSpPr txBox="1"/>
          <p:nvPr>
            <p:ph type="body" idx="1"/>
          </p:nvPr>
        </p:nvSpPr>
        <p:spPr>
          <a:xfrm rot="5400000">
            <a:off x="3920330" y="-1256506"/>
            <a:ext cx="4351340" cy="10515601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7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kst tytułowy"/>
          <p:cNvSpPr txBox="1"/>
          <p:nvPr>
            <p:ph type="title"/>
          </p:nvPr>
        </p:nvSpPr>
        <p:spPr>
          <a:xfrm rot="5400000">
            <a:off x="7133431" y="1956592"/>
            <a:ext cx="5811840" cy="2628902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105" name="Treść - poziom 1…"/>
          <p:cNvSpPr txBox="1"/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28" name="Treść - poziom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9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kst tytułowy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Tekst tytułowy</a:t>
            </a:r>
          </a:p>
        </p:txBody>
      </p:sp>
      <p:sp>
        <p:nvSpPr>
          <p:cNvPr id="37" name="Treść - poziom 1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46" name="Treść - poziom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7" name="Google Shape;36;p9"/>
          <p:cNvSpPr txBox="1"/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indent="-406400"/>
          </a:p>
        </p:txBody>
      </p:sp>
      <p:sp>
        <p:nvSpPr>
          <p:cNvPr id="4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kst tytułowy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56" name="Treść - poziom 1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228600">
              <a:buClrTx/>
              <a:buSzTx/>
              <a:buFontTx/>
              <a:buNone/>
              <a:defRPr b="1" sz="2400"/>
            </a:lvl1pPr>
            <a:lvl2pPr marL="0" indent="228600">
              <a:buClrTx/>
              <a:buSzTx/>
              <a:buFontTx/>
              <a:buNone/>
              <a:defRPr b="1" sz="2400"/>
            </a:lvl2pPr>
            <a:lvl3pPr marL="0" indent="228600">
              <a:buClrTx/>
              <a:buSzTx/>
              <a:buFontTx/>
              <a:buNone/>
              <a:defRPr b="1" sz="2400"/>
            </a:lvl3pPr>
            <a:lvl4pPr marL="0" indent="228600">
              <a:buClrTx/>
              <a:buSzTx/>
              <a:buFontTx/>
              <a:buNone/>
              <a:defRPr b="1" sz="2400"/>
            </a:lvl4pPr>
            <a:lvl5pPr marL="0" indent="228600">
              <a:buClrTx/>
              <a:buSzTx/>
              <a:buFontTx/>
              <a:buNone/>
              <a:defRPr b="1" sz="2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7" name="Google Shape;43;p10"/>
          <p:cNvSpPr txBox="1"/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pPr indent="-406400"/>
          </a:p>
        </p:txBody>
      </p:sp>
      <p:sp>
        <p:nvSpPr>
          <p:cNvPr id="58" name="Google Shape;44;p10"/>
          <p:cNvSpPr txBox="1"/>
          <p:nvPr>
            <p:ph type="body" sz="quarter" idx="22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 indent="-406400"/>
          </a:p>
        </p:txBody>
      </p:sp>
      <p:sp>
        <p:nvSpPr>
          <p:cNvPr id="59" name="Google Shape;45;p10"/>
          <p:cNvSpPr txBox="1"/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indent="-406400"/>
          </a:p>
        </p:txBody>
      </p:sp>
      <p:sp>
        <p:nvSpPr>
          <p:cNvPr id="60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kst tytułowy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Tekst tytułowy</a:t>
            </a:r>
          </a:p>
        </p:txBody>
      </p:sp>
      <p:sp>
        <p:nvSpPr>
          <p:cNvPr id="76" name="Treść - poziom 1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7" name="Google Shape;57;p12"/>
          <p:cNvSpPr txBox="1"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indent="-406400"/>
          </a:p>
        </p:txBody>
      </p:sp>
      <p:sp>
        <p:nvSpPr>
          <p:cNvPr id="7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kst tytułowy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Tekst tytułowy</a:t>
            </a:r>
          </a:p>
        </p:txBody>
      </p:sp>
      <p:sp>
        <p:nvSpPr>
          <p:cNvPr id="86" name="Google Shape;63;p13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Treść - poziom 1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228600">
              <a:buClrTx/>
              <a:buSzTx/>
              <a:buFontTx/>
              <a:buNone/>
              <a:defRPr sz="1600"/>
            </a:lvl1pPr>
            <a:lvl2pPr marL="0" indent="228600">
              <a:buClrTx/>
              <a:buSzTx/>
              <a:buFontTx/>
              <a:buNone/>
              <a:defRPr sz="1600"/>
            </a:lvl2pPr>
            <a:lvl3pPr marL="0" indent="228600">
              <a:buClrTx/>
              <a:buSzTx/>
              <a:buFontTx/>
              <a:buNone/>
              <a:defRPr sz="1600"/>
            </a:lvl3pPr>
            <a:lvl4pPr marL="0" indent="228600">
              <a:buClrTx/>
              <a:buSzTx/>
              <a:buFontTx/>
              <a:buNone/>
              <a:defRPr sz="1600"/>
            </a:lvl4pPr>
            <a:lvl5pPr marL="0" indent="228600">
              <a:buClrTx/>
              <a:buSzTx/>
              <a:buFontTx/>
              <a:buNone/>
              <a:defRPr sz="16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3" name="Treść - poziom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/>
          <p:nvPr>
            <p:ph type="sldNum" sz="quarter" idx="2"/>
          </p:nvPr>
        </p:nvSpPr>
        <p:spPr>
          <a:xfrm>
            <a:off x="11095219" y="6414781"/>
            <a:ext cx="258582" cy="248263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Eqw0K676F5M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tif"/><Relationship Id="rId6" Type="http://schemas.openxmlformats.org/officeDocument/2006/relationships/image" Target="../media/image7.tif"/><Relationship Id="rId7" Type="http://schemas.openxmlformats.org/officeDocument/2006/relationships/image" Target="../media/image8.tif"/><Relationship Id="rId8" Type="http://schemas.openxmlformats.org/officeDocument/2006/relationships/image" Target="../media/image9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www.youtube.com/watch?v=p9xAo2-DIio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4;p1"/>
          <p:cNvSpPr txBox="1"/>
          <p:nvPr>
            <p:ph type="ctrTitle"/>
          </p:nvPr>
        </p:nvSpPr>
        <p:spPr>
          <a:xfrm>
            <a:off x="1524000" y="2877320"/>
            <a:ext cx="9457746" cy="1391623"/>
          </a:xfrm>
          <a:prstGeom prst="rect">
            <a:avLst/>
          </a:prstGeom>
        </p:spPr>
        <p:txBody>
          <a:bodyPr/>
          <a:lstStyle/>
          <a:p>
            <a:pPr>
              <a:defRPr b="1" sz="1600">
                <a:latin typeface="Proxima Nova"/>
                <a:ea typeface="Proxima Nova"/>
                <a:cs typeface="Proxima Nova"/>
                <a:sym typeface="Proxima Nova"/>
              </a:defRPr>
            </a:pPr>
            <a:endParaRPr b="0"/>
          </a:p>
          <a:p>
            <a:pPr>
              <a:defRPr b="1"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„Ochrona i promocja zdrowia psychicznego dotyczącą psychoedukacji rodziców/opiekunów w zakresie rozwoju i funkcjonowania dzieci i młodzieży”</a:t>
            </a:r>
          </a:p>
          <a:p>
            <a:pPr>
              <a:defRPr b="1"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„Zrozumieć nastolatka- grupy psychoedukacyjne dla rodziców/młodzieży i nauczycieli”</a:t>
            </a:r>
          </a:p>
        </p:txBody>
      </p:sp>
      <p:pic>
        <p:nvPicPr>
          <p:cNvPr id="116" name="Google Shape;85;p1" descr="Google Shape;85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7438" y="5134697"/>
            <a:ext cx="3121425" cy="88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Google Shape;86;p1" descr="Google Shape;86;p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0501" y="5050966"/>
            <a:ext cx="3123307" cy="83343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Google Shape;87;p1"/>
          <p:cNvSpPr txBox="1"/>
          <p:nvPr/>
        </p:nvSpPr>
        <p:spPr>
          <a:xfrm>
            <a:off x="3362743" y="6106600"/>
            <a:ext cx="5155089" cy="248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Zadanie współfinansowane ze środków Samorządu Województwa Mazowieckiego  </a:t>
            </a:r>
          </a:p>
        </p:txBody>
      </p:sp>
      <p:sp>
        <p:nvSpPr>
          <p:cNvPr id="119" name="Neuroróżnorodność (spektrum autyzmu, ADHD),…"/>
          <p:cNvSpPr txBox="1"/>
          <p:nvPr/>
        </p:nvSpPr>
        <p:spPr>
          <a:xfrm>
            <a:off x="2432189" y="1254213"/>
            <a:ext cx="7327622" cy="1102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2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Neuroróżnorodność (spektrum autyzmu, ADHD), </a:t>
            </a:r>
          </a:p>
          <a:p>
            <a:pPr algn="ctr">
              <a:lnSpc>
                <a:spcPct val="90000"/>
              </a:lnSpc>
              <a:defRPr b="1" sz="2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tożsamość nastolatka - kim jestem?</a:t>
            </a:r>
            <a:endParaRPr b="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48;g3694067886b_0_52" descr="Google Shape;148;g3694067886b_0_5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oogle Shape;149;g3694067886b_0_52"/>
          <p:cNvSpPr txBox="1"/>
          <p:nvPr/>
        </p:nvSpPr>
        <p:spPr>
          <a:xfrm>
            <a:off x="311698" y="445025"/>
            <a:ext cx="11096104" cy="652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31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Objawy autyzmu:</a:t>
            </a:r>
          </a:p>
        </p:txBody>
      </p:sp>
      <p:sp>
        <p:nvSpPr>
          <p:cNvPr id="161" name="Google Shape;150;g3694067886b_0_52"/>
          <p:cNvSpPr txBox="1"/>
          <p:nvPr/>
        </p:nvSpPr>
        <p:spPr>
          <a:xfrm>
            <a:off x="311699" y="1152474"/>
            <a:ext cx="11476202" cy="2494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spcBef>
                <a:spcPts val="14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3000"/>
              </a:spcBef>
              <a:defRPr sz="21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Autyzm jest diagnozowany na podstawie zachowań i cech w</a:t>
            </a:r>
            <a:r>
              <a:rPr b="1"/>
              <a:t> 2 obszarach (tzw. diada autyzmu)</a:t>
            </a:r>
            <a:r>
              <a:t>:</a:t>
            </a:r>
          </a:p>
          <a:p>
            <a:pPr marL="457200" indent="-317500" defTabSz="457200">
              <a:buClr>
                <a:srgbClr val="222222"/>
              </a:buClr>
              <a:buSzPct val="100000"/>
              <a:buFont typeface="Helvetica"/>
              <a:buAutoNum type="arabicPeriod" startAt="1"/>
              <a:defRPr b="1" sz="21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Deficyty zdolności nawiązywania i utrzymywania interakcji społecznych i komunikacji społecznej</a:t>
            </a:r>
          </a:p>
          <a:p>
            <a:pPr marL="457200" indent="-317500" defTabSz="457200">
              <a:buClr>
                <a:srgbClr val="222222"/>
              </a:buClr>
              <a:buSzPct val="100000"/>
              <a:buFont typeface="Helvetica"/>
              <a:buAutoNum type="arabicPeriod" startAt="1"/>
              <a:defRPr b="1" sz="21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Powtarzalne, ograniczone, nieelastyczne wzorce zachowań, zainteresowań i aktywności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55;g3694067886b_0_64" descr="Google Shape;155;g3694067886b_0_6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156;g3694067886b_0_64"/>
          <p:cNvSpPr txBox="1"/>
          <p:nvPr/>
        </p:nvSpPr>
        <p:spPr>
          <a:xfrm>
            <a:off x="311698" y="445025"/>
            <a:ext cx="11096104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Objawy w zakresie interakcji społecznych:</a:t>
            </a:r>
          </a:p>
        </p:txBody>
      </p:sp>
      <p:sp>
        <p:nvSpPr>
          <p:cNvPr id="165" name="Google Shape;150;g3694067886b_0_52"/>
          <p:cNvSpPr txBox="1"/>
          <p:nvPr/>
        </p:nvSpPr>
        <p:spPr>
          <a:xfrm>
            <a:off x="357899" y="903657"/>
            <a:ext cx="11476202" cy="386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małe dzieci nie próbują zainteresować rodzica tym co jest interesujące dla nich np. brak wskazywania palcem rzeczy, które są interesujące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małe zainteresowane ludźmi lub brak świadomości ich obecności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unikanie kontaktu wzrokowego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trudności w inicjowaniu kontaktu, angażowaniu się w aktywności w grupie, zdobywaniu przyjaciół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brak wchodzenia w role i udawania w zabawie (tzw. zabawa „na niby”)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brak naśladowania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trudności w rozumieniu uczuć lub mówieniu o uczuciach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brak dzielenia się się osiągnięciami lub zainteresowaniami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74;g15b19e780b5c2927_374" descr="Google Shape;174;g15b19e780b5c2927_37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Google Shape;175;g15b19e780b5c2927_374"/>
          <p:cNvSpPr txBox="1"/>
          <p:nvPr/>
        </p:nvSpPr>
        <p:spPr>
          <a:xfrm>
            <a:off x="311698" y="445025"/>
            <a:ext cx="11096104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Objawy w zakresie komunikacji:</a:t>
            </a:r>
          </a:p>
        </p:txBody>
      </p:sp>
      <p:sp>
        <p:nvSpPr>
          <p:cNvPr id="169" name="Google Shape;150;g3694067886b_0_52"/>
          <p:cNvSpPr txBox="1"/>
          <p:nvPr/>
        </p:nvSpPr>
        <p:spPr>
          <a:xfrm>
            <a:off x="311699" y="1152473"/>
            <a:ext cx="11476202" cy="3103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niedostosowana do wypowiedzi mimika twarzy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trudności z odczytywaniem mimiki twarzy, tonu głosu, gestów rozmówcy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nietypowy ton głosu lub nietypowy rytm mowy np. wymawianie każdego zdania jak pytania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powtarzanie słów lub zdań tzw. echolalia np. w odpowiedzi na pytanie, powtarza je, zamiast udzielenia odpowiedzi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wypowiedzi mogą sprawiać wrażenie nieadekwatnych do sytuacji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trudność w komunikowaniu potrzeb lub pragnień</a:t>
            </a:r>
            <a:endParaRPr sz="17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96723" indent="-257023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2100">
                <a:solidFill>
                  <a:srgbClr val="222222"/>
                </a:solidFill>
              </a:defRPr>
            </a:pPr>
            <a:r>
              <a:rPr sz="1700">
                <a:latin typeface="Proxima Nova"/>
                <a:ea typeface="Proxima Nova"/>
                <a:cs typeface="Proxima Nova"/>
                <a:sym typeface="Proxima Nova"/>
              </a:rPr>
              <a:t>branie wypowiedzi zbyt dosłownie – nie rozumienie poczucia humoru, ironii, metafor, sarkazmu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87;g15b19e780b5c2927_392" descr="Google Shape;187;g15b19e780b5c2927_39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Google Shape;188;g15b19e780b5c2927_392"/>
          <p:cNvSpPr txBox="1"/>
          <p:nvPr/>
        </p:nvSpPr>
        <p:spPr>
          <a:xfrm>
            <a:off x="311698" y="445025"/>
            <a:ext cx="11096104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Objawy w zakresie zachowania:</a:t>
            </a:r>
          </a:p>
        </p:txBody>
      </p:sp>
      <p:sp>
        <p:nvSpPr>
          <p:cNvPr id="173" name="Google Shape;150;g3694067886b_0_52"/>
          <p:cNvSpPr txBox="1"/>
          <p:nvPr/>
        </p:nvSpPr>
        <p:spPr>
          <a:xfrm>
            <a:off x="311699" y="1152474"/>
            <a:ext cx="11476202" cy="424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marL="457200" indent="-317500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przywiązanie do rutyny np. naleganie na chodzenie dokładnie tą samą drogą do szkoły lub jedzenie na tym samym talerzu</a:t>
            </a:r>
          </a:p>
          <a:p>
            <a:pPr marL="457200" indent="-317500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trudności z adaptacją do zmian w planie lub w środowisku np. przemeblowanie, zmiana godziny wyjścia do szkoły</a:t>
            </a:r>
          </a:p>
          <a:p>
            <a:pPr marL="457200" indent="-317500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nietypowe przywiązanie do rzeczy tj. klucze, włączniki światła, nitki</a:t>
            </a:r>
          </a:p>
          <a:p>
            <a:pPr marL="457200" indent="-317500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zainteresowanie wąską dziedziną wiedzy np. rozkłady jazdy tramwaju, dinozaury, liczby, odkurzacze określonej marki</a:t>
            </a:r>
          </a:p>
          <a:p>
            <a:pPr marL="457200" indent="-317500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spędzanie dużej ilości czasu na układaniu zabawek/rzeczy w specyficzny sposób, obserwowaniu poruszających się przedmiotów (np. wentylator, pralka), koncentrowanie się na specyficznej części przedmiotu (np. kółko od auta)</a:t>
            </a:r>
          </a:p>
          <a:p>
            <a:pPr marL="457200" indent="-317500" defTabSz="457200">
              <a:lnSpc>
                <a:spcPct val="150000"/>
              </a:lnSpc>
              <a:buClr>
                <a:srgbClr val="222222"/>
              </a:buClr>
              <a:buSzPct val="100000"/>
              <a:buFont typeface="Helvetica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wielokrotne powtarzanie ruchów tj. trzepotanie rękami na wysokości oczu, kręcenie się wokół własnej osi – tzw. stereotypie ruchowe lub autostymulacje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298;g3694067886b_0_4" descr="Google Shape;298;g3694067886b_0_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4894" y="6084654"/>
            <a:ext cx="2311599" cy="65807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óżnice w objawach"/>
          <p:cNvSpPr txBox="1"/>
          <p:nvPr/>
        </p:nvSpPr>
        <p:spPr>
          <a:xfrm>
            <a:off x="309135" y="154447"/>
            <a:ext cx="281015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2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Różnice w objawach</a:t>
            </a:r>
          </a:p>
        </p:txBody>
      </p:sp>
      <p:sp>
        <p:nvSpPr>
          <p:cNvPr id="177" name="Tekst"/>
          <p:cNvSpPr txBox="1"/>
          <p:nvPr/>
        </p:nvSpPr>
        <p:spPr>
          <a:xfrm>
            <a:off x="354907" y="769261"/>
            <a:ext cx="11482186" cy="450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200"/>
              </a:spcBef>
              <a:defRPr sz="16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  <p:graphicFrame>
        <p:nvGraphicFramePr>
          <p:cNvPr id="178" name="Tabela"/>
          <p:cNvGraphicFramePr/>
          <p:nvPr/>
        </p:nvGraphicFramePr>
        <p:xfrm>
          <a:off x="290111" y="936215"/>
          <a:ext cx="11435075" cy="494648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257663"/>
                <a:gridCol w="4811201"/>
                <a:gridCol w="4353509"/>
              </a:tblGrid>
              <a:tr h="346499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1000"/>
                        </a:spcBef>
                        <a:defRPr b="1" sz="15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Obszar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5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Dziewczynki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5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Chłopcy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936831">
                <a:tc>
                  <a:txBody>
                    <a:bodyPr/>
                    <a:lstStyle/>
                    <a:p>
                      <a:pPr algn="l" defTabSz="457200">
                        <a:defRPr b="1" sz="15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Maskowanie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Częste maskowanie trudności, naśladowanie rówieśniczek, uczenie się skryptów społecznych. Objawy mogą być mniej widoczne, co opóźnia diagnozę.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Rzadziej maskowanie, objawy są bardziej bezpośrednie i widoczne.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808498">
                <a:tc>
                  <a:txBody>
                    <a:bodyPr/>
                    <a:lstStyle/>
                    <a:p>
                      <a:pPr algn="l" defTabSz="457200">
                        <a:defRPr b="1" sz="15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Zainteresowania i zachowania powtarzalne 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Zainteresowania intensywne, ale społecznie akceptowalne (np. konie, książki, seriale). Mniej widocznych stereotypii ruchowych.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Zainteresowania wąskie, nietypowe (np. rozkłady jazdy, elektronika). Częstsze stereotypie i zachowania sztywne.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31498">
                <a:tc>
                  <a:txBody>
                    <a:bodyPr/>
                    <a:lstStyle/>
                    <a:p>
                      <a:pPr algn="l" defTabSz="457200">
                        <a:defRPr b="1" sz="15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Objawy społeczne i komunikacyjne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Relacje często utrzymywane kosztem dużej energii, powierzchowne, oparte na naśladowaniu. </a:t>
                      </a:r>
                    </a:p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Subtelniejsze trudności komunikacyjne.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Wyraźniejsze trudności w kontaktach społecznych, częściej otwarta izolacja. Problemy z podtrzymaniem rozmowy.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31498">
                <a:tc>
                  <a:txBody>
                    <a:bodyPr/>
                    <a:lstStyle/>
                    <a:p>
                      <a:pPr algn="l" defTabSz="457200">
                        <a:defRPr b="1" sz="15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Objawy współwystępujące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Częstsze objawy internalizacyjne: lęk, obniżony nastrój, wycofanie. Często mylone z zaburzeniami lękowymi, depresją.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Częstsze objawy zewnętrzne: impulsywność, nadpobudliwość, agresja.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99244">
                <a:tc>
                  <a:txBody>
                    <a:bodyPr/>
                    <a:lstStyle/>
                    <a:p>
                      <a:pPr algn="l" defTabSz="457200">
                        <a:defRPr b="1" sz="15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Wiek rozpoznania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Diagnoza często stawiana później (maskowanie, błędne wcześniejsze diagnozy np. zaburzeń lękowych).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300">
                          <a:uFill>
                            <a:solidFill>
                              <a:srgbClr val="000000"/>
                            </a:solidFill>
                          </a:uFill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Diagnoza częściej we wczesnym dzieciństwie.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200;g15b19e780b5c2927_425" descr="Google Shape;200;g15b19e780b5c2927_4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Google Shape;201;g15b19e780b5c2927_425"/>
          <p:cNvSpPr txBox="1"/>
          <p:nvPr/>
        </p:nvSpPr>
        <p:spPr>
          <a:xfrm>
            <a:off x="298414" y="335007"/>
            <a:ext cx="11096103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Zmysły u Autysty:</a:t>
            </a:r>
          </a:p>
        </p:txBody>
      </p:sp>
      <p:sp>
        <p:nvSpPr>
          <p:cNvPr id="184" name="Google Shape;206;g15b19e780b5c2927_425"/>
          <p:cNvSpPr txBox="1"/>
          <p:nvPr/>
        </p:nvSpPr>
        <p:spPr>
          <a:xfrm>
            <a:off x="259823" y="934023"/>
            <a:ext cx="11672354" cy="468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/>
          <a:p>
            <a:pPr marL="210552" indent="-210552" defTabSz="457200">
              <a:spcBef>
                <a:spcPts val="3000"/>
              </a:spcBef>
              <a:buSzPct val="100000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skrajne odczuwanie bodźców</a:t>
            </a:r>
            <a:r>
              <a:t> - jako mało intensywne (np. nie czuje uścisku dłoni) albo zbyt intensywne (np. uścisk dłoni czuje tak silnie jak poparzenie).</a:t>
            </a:r>
          </a:p>
          <a:p>
            <a:pPr marL="210552" indent="-210552" defTabSz="457200">
              <a:spcBef>
                <a:spcPts val="3000"/>
              </a:spcBef>
              <a:buSzPct val="100000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przeładowane bodźcami</a:t>
            </a:r>
            <a:r>
              <a:t>- zakrywanie uszu w reakacji na niektóre dźwięki, ataki paniki w miejscach głośnych i/lub tłocznych. </a:t>
            </a:r>
          </a:p>
          <a:p>
            <a:pPr marL="210552" indent="-210552" defTabSz="457200">
              <a:spcBef>
                <a:spcPts val="3000"/>
              </a:spcBef>
              <a:buSzPct val="100000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skrajna niechęć do przytulania/dotyku lub odwrotnie </a:t>
            </a:r>
            <a:r>
              <a:t>– poszukiwanie uczucia uścisku np. przykrywanie się ciężkimi kołdrami, mocne przytulanie, siedzenie w ciasnych przestrzeniach</a:t>
            </a:r>
          </a:p>
          <a:p>
            <a:pPr marL="210552" indent="-210552" defTabSz="457200">
              <a:spcBef>
                <a:spcPts val="3000"/>
              </a:spcBef>
              <a:buSzPct val="100000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poszukiwanie intensywnych wrażeń zmysłowych</a:t>
            </a:r>
            <a:r>
              <a:t> np. mocne podskakiwanie, wpatrywanie się w światło</a:t>
            </a:r>
          </a:p>
          <a:p>
            <a:pPr marL="210552" indent="-210552" defTabSz="457200">
              <a:spcBef>
                <a:spcPts val="3000"/>
              </a:spcBef>
              <a:buSzPct val="100000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silne reakcje w odpowiedzi na bodźce</a:t>
            </a:r>
            <a:r>
              <a:t> np. płacz po dotknięciu specyficznej faktury przedmiotu np. sypkich rzeczy – piasek, kasza, ryż</a:t>
            </a:r>
          </a:p>
          <a:p>
            <a:pPr marL="210552" indent="-210552" defTabSz="457200">
              <a:spcBef>
                <a:spcPts val="3000"/>
              </a:spcBef>
              <a:buSzPct val="100000"/>
              <a:buChar char="•"/>
              <a:defRPr sz="17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odczuwanie własnego ciała bez pełnej kontroli nad nim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postrzeganie siebie przez osoby ze spektrum autyzmu"/>
          <p:cNvSpPr txBox="1"/>
          <p:nvPr/>
        </p:nvSpPr>
        <p:spPr>
          <a:xfrm>
            <a:off x="96120" y="141917"/>
            <a:ext cx="765220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2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Spostrzeganie siebie przez osoby ze spektrum autyzmu</a:t>
            </a:r>
            <a:endParaRPr sz="1200"/>
          </a:p>
        </p:txBody>
      </p:sp>
      <p:graphicFrame>
        <p:nvGraphicFramePr>
          <p:cNvPr id="188" name="Tabela"/>
          <p:cNvGraphicFramePr/>
          <p:nvPr/>
        </p:nvGraphicFramePr>
        <p:xfrm>
          <a:off x="431040" y="889234"/>
          <a:ext cx="11092394" cy="469896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847991"/>
                <a:gridCol w="1847991"/>
                <a:gridCol w="1847991"/>
                <a:gridCol w="1847991"/>
                <a:gridCol w="1847991"/>
                <a:gridCol w="1847991"/>
              </a:tblGrid>
              <a:tr h="728521"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400"/>
                        </a:spcBef>
                        <a:defRPr sz="1800"/>
                      </a:pPr>
                      <a:r>
                        <a:rPr b="1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Funkcjonowanie poznawcze /poznanie społeczne
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400"/>
                        </a:spcBef>
                        <a:defRPr sz="1800"/>
                      </a:pPr>
                      <a:r>
                        <a:rPr b="1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Pamięć autobiograficzna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400"/>
                        </a:spcBef>
                        <a:defRPr sz="1800"/>
                      </a:pPr>
                      <a:r>
                        <a:rPr b="1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Nadmiernie pozytywne przewidywania własnych kompetencji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400"/>
                        </a:spcBef>
                        <a:defRPr sz="1800"/>
                      </a:pPr>
                      <a:r>
                        <a:rPr b="1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Autopercepcja i relacje społeczne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400"/>
                        </a:spcBef>
                        <a:defRPr sz="1800"/>
                      </a:pPr>
                      <a:r>
                        <a:rPr b="1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Mocne strony i wyjątkowe zainteresowania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1400"/>
                        </a:spcBef>
                        <a:defRPr sz="1800"/>
                      </a:pPr>
                      <a:r>
                        <a:rPr b="1" sz="1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Znaczenie diagnozy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40496">
                <a:tc rowSpan="4">
                  <a:txBody>
                    <a:bodyPr/>
                    <a:lstStyle/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problemy z odczytywaniem własnych intencji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gorsze rozumienie własnych stanów emocjonalnych oraz innych osób 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trudności z odróżnianiem własnych działań od działań innych osób.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słabiej rozwinięty obraz siebie — brak spójności między tym, jak widzą siebie teraz, a tym, kim byli w przeszłości. 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trudności z pojęciem relacji „ja‑inna osoba” i postrzeganiem siebie przez pryzmat społecznych interakcji.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przywołują mniej wspomnień, 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częściej opisują doświadczenia sensoryczne niż emocjonalne, 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rzadziej nadają zdarzeniom autobiograficznym głębsze znaczenie i wyciągają z nich mniej wniosków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przeszacowywanie swoich możliwości — zwłaszcza w przewidywaniu poziomu swoich umiejętności, poziomu wykonania zadania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niższa samoocena w zakresie sprawności fizycznej i akceptacji społecznej 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większe poczucie samotności i brak przyjaciół w porównaniu z rówieśnikami neurotypowymi 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wysokie poczucie alienacji, bezradności i braku satysfakcji z relacji społecznych (Łukowska,  Pisula).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Szkoła jest częst źródłem trudnych doświadczeń – odrzucenia, wstydu i przemocy 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dostrzegają własne atuty: rozległą wiedzę, szczególne zdolności (np. matematyczne, pamięciowe), intensywne zainteresowania.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Zainteresowania, choć wąskie, mogą stanowić źródło poczucia wartości i być atutem w przyszłości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ważną rolę w procesie rozumienia siebie i adaptacji.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Reakcje są różne: część osób traktuje diagnozę jako stygmat, inni – jako ulgę i wyjaśnienie trudności.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akceptacja diagnozy jest procesem dynamicznym, zależnym od wsparcia otoczenia i stopnia radzenia sobie z deficytami </a:t>
                      </a:r>
                    </a:p>
                    <a:p>
                      <a:pPr marL="152400" indent="-152400" algn="l" defTabSz="457200">
                        <a:spcBef>
                          <a:spcPts val="1200"/>
                        </a:spcBef>
                        <a:buSzPct val="120000"/>
                        <a:buChar char="-"/>
                        <a:defRPr sz="1100">
                          <a:latin typeface="Proxima Nova"/>
                          <a:ea typeface="Proxima Nova"/>
                          <a:cs typeface="Proxima Nova"/>
                          <a:sym typeface="Proxima Nova"/>
                        </a:defRPr>
                      </a:pPr>
                      <a:r>
                        <a:t>Pojęcie „kultury autyzmu” podkreśla wagę wspólnoty osób z ASD i dostosowania środowiska do ich specyfiki.</a:t>
                      </a:r>
                    </a:p>
                  </a:txBody>
                  <a:tcPr marL="50800" marR="50800" marT="50800" marB="50800" anchor="t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  <a:tr h="137489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137489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355052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ounded Rectangle 2"/>
          <p:cNvSpPr/>
          <p:nvPr/>
        </p:nvSpPr>
        <p:spPr>
          <a:xfrm>
            <a:off x="372109" y="1097280"/>
            <a:ext cx="5353114" cy="1706880"/>
          </a:xfrm>
          <a:prstGeom prst="roundRect">
            <a:avLst>
              <a:gd name="adj" fmla="val 10000"/>
            </a:avLst>
          </a:prstGeom>
          <a:solidFill>
            <a:srgbClr val="F5F8FA"/>
          </a:solidFill>
          <a:ln w="12700">
            <a:solidFill>
              <a:srgbClr val="DCE1E6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93" name="Oval 3"/>
          <p:cNvGrpSpPr/>
          <p:nvPr/>
        </p:nvGrpSpPr>
        <p:grpSpPr>
          <a:xfrm>
            <a:off x="692149" y="822960"/>
            <a:ext cx="502922" cy="502921"/>
            <a:chOff x="0" y="0"/>
            <a:chExt cx="502920" cy="502920"/>
          </a:xfrm>
        </p:grpSpPr>
        <p:sp>
          <p:nvSpPr>
            <p:cNvPr id="191" name="Koło"/>
            <p:cNvSpPr/>
            <p:nvPr/>
          </p:nvSpPr>
          <p:spPr>
            <a:xfrm>
              <a:off x="-1" y="-1"/>
              <a:ext cx="502922" cy="502922"/>
            </a:xfrm>
            <a:prstGeom prst="ellipse">
              <a:avLst/>
            </a:prstGeom>
            <a:solidFill>
              <a:srgbClr val="0F62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2" name="1"/>
            <p:cNvSpPr txBox="1"/>
            <p:nvPr/>
          </p:nvSpPr>
          <p:spPr>
            <a:xfrm>
              <a:off x="119370" y="58771"/>
              <a:ext cx="264178" cy="38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200">
                <a:defRPr b="1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194" name="TextBox 4"/>
          <p:cNvSpPr txBox="1"/>
          <p:nvPr/>
        </p:nvSpPr>
        <p:spPr>
          <a:xfrm>
            <a:off x="737870" y="1325880"/>
            <a:ext cx="4861407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Jasność i prostota przekazu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Używaj prostych, konkretnych słów.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Unikaj wieloznacznych wyrażeń, ironii i sarkazmu (chyba że wiesz, że są rozumiane).</a:t>
            </a:r>
          </a:p>
          <a:p>
            <a:pPr defTabSz="457200">
              <a:defRPr sz="16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sz="1300"/>
              <a:t>Daj czas na przetworzenie informacji — nie pospieszaj</a:t>
            </a:r>
            <a:r>
              <a:t>.</a:t>
            </a:r>
          </a:p>
        </p:txBody>
      </p:sp>
      <p:sp>
        <p:nvSpPr>
          <p:cNvPr id="195" name="Rounded Rectangle 5"/>
          <p:cNvSpPr/>
          <p:nvPr/>
        </p:nvSpPr>
        <p:spPr>
          <a:xfrm>
            <a:off x="372109" y="3032760"/>
            <a:ext cx="5353114" cy="1589644"/>
          </a:xfrm>
          <a:prstGeom prst="roundRect">
            <a:avLst>
              <a:gd name="adj" fmla="val 10277"/>
            </a:avLst>
          </a:prstGeom>
          <a:solidFill>
            <a:srgbClr val="F5F8FA"/>
          </a:solidFill>
          <a:ln w="12700">
            <a:solidFill>
              <a:srgbClr val="DCE1E6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98" name="Oval 6"/>
          <p:cNvGrpSpPr/>
          <p:nvPr/>
        </p:nvGrpSpPr>
        <p:grpSpPr>
          <a:xfrm>
            <a:off x="692149" y="2758439"/>
            <a:ext cx="502922" cy="502921"/>
            <a:chOff x="0" y="0"/>
            <a:chExt cx="502920" cy="502920"/>
          </a:xfrm>
        </p:grpSpPr>
        <p:sp>
          <p:nvSpPr>
            <p:cNvPr id="196" name="Koło"/>
            <p:cNvSpPr/>
            <p:nvPr/>
          </p:nvSpPr>
          <p:spPr>
            <a:xfrm>
              <a:off x="-1" y="-1"/>
              <a:ext cx="502922" cy="502922"/>
            </a:xfrm>
            <a:prstGeom prst="ellipse">
              <a:avLst/>
            </a:prstGeom>
            <a:solidFill>
              <a:srgbClr val="0F62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7" name="2"/>
            <p:cNvSpPr txBox="1"/>
            <p:nvPr/>
          </p:nvSpPr>
          <p:spPr>
            <a:xfrm>
              <a:off x="119370" y="58771"/>
              <a:ext cx="264178" cy="38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200">
                <a:defRPr b="1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2</a:t>
              </a:r>
            </a:p>
          </p:txBody>
        </p:sp>
      </p:grpSp>
      <p:sp>
        <p:nvSpPr>
          <p:cNvPr id="199" name="TextBox 7"/>
          <p:cNvSpPr txBox="1"/>
          <p:nvPr/>
        </p:nvSpPr>
        <p:spPr>
          <a:xfrm>
            <a:off x="737870" y="3261359"/>
            <a:ext cx="4861407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Szanuj granice i potrzeby sensoryczne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 zmuszaj do kontaktu wzrokowego, dotyku czy głośnych miejsc.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Pytaj: „Czy potrzebujesz przerwy?”, „Czy jest coś, co mogę zrobić, żeby było Ci wygodniej?”.</a:t>
            </a:r>
          </a:p>
        </p:txBody>
      </p:sp>
      <p:sp>
        <p:nvSpPr>
          <p:cNvPr id="200" name="Rounded Rectangle 8"/>
          <p:cNvSpPr/>
          <p:nvPr/>
        </p:nvSpPr>
        <p:spPr>
          <a:xfrm>
            <a:off x="372109" y="4968240"/>
            <a:ext cx="8442314" cy="1001865"/>
          </a:xfrm>
          <a:prstGeom prst="roundRect">
            <a:avLst>
              <a:gd name="adj" fmla="val 16126"/>
            </a:avLst>
          </a:prstGeom>
          <a:solidFill>
            <a:srgbClr val="F5F8FA"/>
          </a:solidFill>
          <a:ln w="12700">
            <a:solidFill>
              <a:srgbClr val="DCE1E6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03" name="Oval 9"/>
          <p:cNvGrpSpPr/>
          <p:nvPr/>
        </p:nvGrpSpPr>
        <p:grpSpPr>
          <a:xfrm>
            <a:off x="692149" y="4693920"/>
            <a:ext cx="502922" cy="502921"/>
            <a:chOff x="0" y="0"/>
            <a:chExt cx="502920" cy="502920"/>
          </a:xfrm>
        </p:grpSpPr>
        <p:sp>
          <p:nvSpPr>
            <p:cNvPr id="201" name="Koło"/>
            <p:cNvSpPr/>
            <p:nvPr/>
          </p:nvSpPr>
          <p:spPr>
            <a:xfrm>
              <a:off x="-1" y="-1"/>
              <a:ext cx="502922" cy="502922"/>
            </a:xfrm>
            <a:prstGeom prst="ellipse">
              <a:avLst/>
            </a:prstGeom>
            <a:solidFill>
              <a:srgbClr val="0F62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2" name="3"/>
            <p:cNvSpPr txBox="1"/>
            <p:nvPr/>
          </p:nvSpPr>
          <p:spPr>
            <a:xfrm>
              <a:off x="119370" y="58771"/>
              <a:ext cx="264178" cy="38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200">
                <a:defRPr b="1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3</a:t>
              </a:r>
            </a:p>
          </p:txBody>
        </p:sp>
      </p:grpSp>
      <p:sp>
        <p:nvSpPr>
          <p:cNvPr id="204" name="TextBox 10"/>
          <p:cNvSpPr txBox="1"/>
          <p:nvPr/>
        </p:nvSpPr>
        <p:spPr>
          <a:xfrm>
            <a:off x="737870" y="5133644"/>
            <a:ext cx="7805356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Dawaj przewidywalność</a:t>
            </a:r>
          </a:p>
          <a:p>
            <a:pPr defTabSz="457200">
              <a:defRPr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Uprzedzaj o zmianach w planie.</a:t>
            </a:r>
          </a:p>
          <a:p>
            <a:pPr defTabSz="457200">
              <a:defRPr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Pokazuj krok po kroku, co się wydarzy (plany obrazkowe, harmonogramy).</a:t>
            </a:r>
          </a:p>
        </p:txBody>
      </p:sp>
      <p:sp>
        <p:nvSpPr>
          <p:cNvPr id="205" name="Rounded Rectangle 11"/>
          <p:cNvSpPr/>
          <p:nvPr/>
        </p:nvSpPr>
        <p:spPr>
          <a:xfrm>
            <a:off x="6239357" y="1097280"/>
            <a:ext cx="5592927" cy="1706880"/>
          </a:xfrm>
          <a:prstGeom prst="roundRect">
            <a:avLst>
              <a:gd name="adj" fmla="val 10000"/>
            </a:avLst>
          </a:prstGeom>
          <a:solidFill>
            <a:srgbClr val="F5F8FA"/>
          </a:solidFill>
          <a:ln w="12700">
            <a:solidFill>
              <a:srgbClr val="DCE1E6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08" name="Oval 12"/>
          <p:cNvGrpSpPr/>
          <p:nvPr/>
        </p:nvGrpSpPr>
        <p:grpSpPr>
          <a:xfrm>
            <a:off x="6559397" y="822960"/>
            <a:ext cx="502921" cy="502921"/>
            <a:chOff x="0" y="0"/>
            <a:chExt cx="502920" cy="502920"/>
          </a:xfrm>
        </p:grpSpPr>
        <p:sp>
          <p:nvSpPr>
            <p:cNvPr id="206" name="Koło"/>
            <p:cNvSpPr/>
            <p:nvPr/>
          </p:nvSpPr>
          <p:spPr>
            <a:xfrm>
              <a:off x="-1" y="-1"/>
              <a:ext cx="502922" cy="502922"/>
            </a:xfrm>
            <a:prstGeom prst="ellipse">
              <a:avLst/>
            </a:prstGeom>
            <a:solidFill>
              <a:srgbClr val="0F62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7" name="4"/>
            <p:cNvSpPr txBox="1"/>
            <p:nvPr/>
          </p:nvSpPr>
          <p:spPr>
            <a:xfrm>
              <a:off x="119370" y="58771"/>
              <a:ext cx="264178" cy="38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200">
                <a:defRPr b="1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</a:t>
              </a:r>
            </a:p>
          </p:txBody>
        </p:sp>
      </p:grpSp>
      <p:sp>
        <p:nvSpPr>
          <p:cNvPr id="209" name="TextBox 13"/>
          <p:cNvSpPr txBox="1"/>
          <p:nvPr/>
        </p:nvSpPr>
        <p:spPr>
          <a:xfrm>
            <a:off x="6605116" y="1325880"/>
            <a:ext cx="4861408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Akceptuj inny sposób wyrażania emocji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Osoba w spektrum może nie okazywać emocji tak, jak jesteśmy przyzwyczajeni — to nie znaczy, że ich nie czuje.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 oceniaj braku uśmiechu czy „chłodu” jako braku zaangażowania.</a:t>
            </a:r>
          </a:p>
        </p:txBody>
      </p:sp>
      <p:sp>
        <p:nvSpPr>
          <p:cNvPr id="210" name="Rounded Rectangle 14"/>
          <p:cNvSpPr/>
          <p:nvPr/>
        </p:nvSpPr>
        <p:spPr>
          <a:xfrm>
            <a:off x="6239357" y="3032760"/>
            <a:ext cx="5592927" cy="1589644"/>
          </a:xfrm>
          <a:prstGeom prst="roundRect">
            <a:avLst>
              <a:gd name="adj" fmla="val 10738"/>
            </a:avLst>
          </a:prstGeom>
          <a:solidFill>
            <a:srgbClr val="F5F8FA"/>
          </a:solidFill>
          <a:ln w="12700">
            <a:solidFill>
              <a:srgbClr val="DCE1E6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13" name="Oval 15"/>
          <p:cNvGrpSpPr/>
          <p:nvPr/>
        </p:nvGrpSpPr>
        <p:grpSpPr>
          <a:xfrm>
            <a:off x="6559397" y="2758439"/>
            <a:ext cx="502921" cy="502921"/>
            <a:chOff x="0" y="0"/>
            <a:chExt cx="502920" cy="502920"/>
          </a:xfrm>
        </p:grpSpPr>
        <p:sp>
          <p:nvSpPr>
            <p:cNvPr id="211" name="Koło"/>
            <p:cNvSpPr/>
            <p:nvPr/>
          </p:nvSpPr>
          <p:spPr>
            <a:xfrm>
              <a:off x="-1" y="-1"/>
              <a:ext cx="502922" cy="502922"/>
            </a:xfrm>
            <a:prstGeom prst="ellipse">
              <a:avLst/>
            </a:prstGeom>
            <a:solidFill>
              <a:srgbClr val="0F62F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2" name="5"/>
            <p:cNvSpPr txBox="1"/>
            <p:nvPr/>
          </p:nvSpPr>
          <p:spPr>
            <a:xfrm>
              <a:off x="119370" y="58771"/>
              <a:ext cx="264178" cy="385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200">
                <a:defRPr b="1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5</a:t>
              </a:r>
            </a:p>
          </p:txBody>
        </p:sp>
      </p:grpSp>
      <p:sp>
        <p:nvSpPr>
          <p:cNvPr id="214" name="TextBox 16"/>
          <p:cNvSpPr txBox="1"/>
          <p:nvPr/>
        </p:nvSpPr>
        <p:spPr>
          <a:xfrm>
            <a:off x="6605116" y="3261359"/>
            <a:ext cx="4861408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Słuchaj i pytaj zamiast zakładać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Zamiast zakładać, co druga osoba czuje lub chce — pytaj wprost.</a:t>
            </a:r>
          </a:p>
          <a:p>
            <a:pPr defTabSz="457200">
              <a:defRPr sz="1300">
                <a:solidFill>
                  <a:srgbClr val="171717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Pozwalaj wyrażać potrzeby własnym tempem i w wybrany sposób (mowa, gesty, pisanie).</a:t>
            </a:r>
          </a:p>
        </p:txBody>
      </p:sp>
      <p:pic>
        <p:nvPicPr>
          <p:cNvPr id="215" name="Google Shape;226;g3694067886b_0_58" descr="Google Shape;226;g3694067886b_0_5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6024055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Google Shape;201;g15b19e780b5c2927_425"/>
          <p:cNvSpPr txBox="1"/>
          <p:nvPr/>
        </p:nvSpPr>
        <p:spPr>
          <a:xfrm>
            <a:off x="298414" y="335007"/>
            <a:ext cx="11096103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Zasady komunikowania z osobami w spektrum autyzmu: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Czym jest ADHD?"/>
          <p:cNvSpPr txBox="1"/>
          <p:nvPr/>
        </p:nvSpPr>
        <p:spPr>
          <a:xfrm>
            <a:off x="96120" y="141917"/>
            <a:ext cx="243525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2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Czym jest ADHD?</a:t>
            </a:r>
          </a:p>
        </p:txBody>
      </p:sp>
      <p:sp>
        <p:nvSpPr>
          <p:cNvPr id="220" name="Zespół nadpobudliwości psychoruchowej z deficytem uwagi to zaburzenie neurorozwojowe, które charakteryzuje się głównie trzema objawami:…"/>
          <p:cNvSpPr txBox="1"/>
          <p:nvPr/>
        </p:nvSpPr>
        <p:spPr>
          <a:xfrm>
            <a:off x="354907" y="769261"/>
            <a:ext cx="11482186" cy="963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Zespół nadpobudliwości psychoruchowej z deficytem uwagi </a:t>
            </a:r>
            <a:r>
              <a:t>to zaburzenie neurorozwojowe, które charakteryzuje się głównie trzema objawami: </a:t>
            </a:r>
          </a:p>
          <a:p>
            <a:pPr marL="170447" indent="-170447" defTabSz="457200">
              <a:lnSpc>
                <a:spcPct val="150000"/>
              </a:lnSpc>
              <a:spcBef>
                <a:spcPts val="1400"/>
              </a:spcBef>
              <a:buSzPct val="100000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trudnościami z koncentracją </a:t>
            </a:r>
            <a:endParaRPr b="1"/>
          </a:p>
          <a:p>
            <a:pPr marL="170447" indent="-170447" defTabSz="457200">
              <a:lnSpc>
                <a:spcPct val="150000"/>
              </a:lnSpc>
              <a:spcBef>
                <a:spcPts val="1400"/>
              </a:spcBef>
              <a:buSzPct val="100000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impulsywnością </a:t>
            </a:r>
            <a:endParaRPr b="1"/>
          </a:p>
          <a:p>
            <a:pPr marL="170447" indent="-170447" defTabSz="457200">
              <a:lnSpc>
                <a:spcPct val="150000"/>
              </a:lnSpc>
              <a:spcBef>
                <a:spcPts val="1400"/>
              </a:spcBef>
              <a:buSzPct val="100000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nadmierną aktywnością (hiperaktywnością)</a:t>
            </a:r>
            <a:endParaRPr b="1"/>
          </a:p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ADHD może występować w proporcji </a:t>
            </a:r>
            <a:r>
              <a:rPr b="1"/>
              <a:t>jeden przypadek na 33–50 osób dorosłych</a:t>
            </a:r>
            <a:r>
              <a:t>, czyli w </a:t>
            </a:r>
            <a:r>
              <a:rPr b="1"/>
              <a:t>4–5% populacji dorosłych ludzi</a:t>
            </a:r>
            <a:r>
              <a:t> (Barkley, 2020, s. 153), a z objawów się nie wyrasta.</a:t>
            </a:r>
          </a:p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Link do filmu:</a:t>
            </a:r>
          </a:p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https://www.youtube.com/watch?v=Eqw0K676F5M</a:t>
            </a:r>
          </a:p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endParaRPr sz="1200"/>
          </a:p>
          <a:p>
            <a:pPr defTabSz="457200">
              <a:spcBef>
                <a:spcPts val="1200"/>
              </a:spcBef>
              <a:defRPr sz="16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6081719"/>
            <a:ext cx="2374666" cy="676025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Cechy osoby z ADHD:"/>
          <p:cNvSpPr txBox="1"/>
          <p:nvPr/>
        </p:nvSpPr>
        <p:spPr>
          <a:xfrm>
            <a:off x="96120" y="141917"/>
            <a:ext cx="303174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2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Cechy osoby z ADHD:</a:t>
            </a:r>
          </a:p>
        </p:txBody>
      </p:sp>
      <p:sp>
        <p:nvSpPr>
          <p:cNvPr id="224" name="Objawy deficytu uwagi:…"/>
          <p:cNvSpPr txBox="1"/>
          <p:nvPr/>
        </p:nvSpPr>
        <p:spPr>
          <a:xfrm>
            <a:off x="102779" y="809640"/>
            <a:ext cx="5824497" cy="10769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500"/>
              </a:spcBef>
              <a:defRPr b="1"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Objawy deficytu uwagi: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 zwraca uwagi na szczegóły lub błędy wynikające z nieuwagi podczas nauki szkolnej, w pracy czy w trakcie innego rodzaju aktywności 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Ma trudności z utrzymaniem uwagi przy wykonywaniu zadań lub w czasie zabawy 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Sprawia wrażenie, że nie słucha rozmówcy 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 realizuje poleceń, ma trudności z dokończeniem pracy domowej zadanej w szkole i z wykonywaniem uciążliwych zadań lub obowiązków w miejscu pracy 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ma problemy z organizacją działania 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unika zadań wymagających dłuższego wysiłku umysłowego albo niechętnie się w nie angażuje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gubi rzeczy potrzebne do wykonania określonych zadań i czynności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i łatwo rozprasza się przez zewnętrzne bodźce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zapomina o codziennych obowiązkach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2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3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  <p:sp>
        <p:nvSpPr>
          <p:cNvPr id="225" name="Objawy nadpobudliwości i impulsywności:…"/>
          <p:cNvSpPr txBox="1"/>
          <p:nvPr/>
        </p:nvSpPr>
        <p:spPr>
          <a:xfrm>
            <a:off x="6216944" y="803035"/>
            <a:ext cx="5824497" cy="7936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spcBef>
                <a:spcPts val="1500"/>
              </a:spcBef>
              <a:defRPr b="1"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Objawy nadpobudliwości i impulsywności: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się czymś bawi, wierci się lub stuka rękami.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wstaje z miejsca w sytuacjach wymagających utrzymania pozycji siedzące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biega wkoło lub się wspina (w przypadku starszej młodzieży i dorosłych może to być zredukowane do uczucia niepokoju).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nie potrafi spędzać wolnego czasu w ciszy.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„siedzi jak na szpilkach” i zachowuje się „jak na- kręcona”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jest nadmiernie gadatliwa.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odpowiada na pytanie, zanim zostanie ono wypowiedziane do końca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ma trudności z oczekiwaniem na swoją kolej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Często przerywa i przeszkadza innym</a:t>
            </a: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1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2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3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160421" indent="-160421" defTabSz="457200">
              <a:spcBef>
                <a:spcPts val="1200"/>
              </a:spcBef>
              <a:buSzPct val="100000"/>
              <a:buAutoNum type="arabicPeriod" startAt="14"/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200"/>
              </a:spcBef>
              <a:defRPr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92;p2" descr="Google Shape;92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4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93;p2"/>
          <p:cNvSpPr txBox="1"/>
          <p:nvPr/>
        </p:nvSpPr>
        <p:spPr>
          <a:xfrm>
            <a:off x="311699" y="445025"/>
            <a:ext cx="10053065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algn="just" defTabSz="449580">
              <a:lnSpc>
                <a:spcPct val="115000"/>
              </a:lnSpc>
              <a:defRPr b="1" sz="2400">
                <a:uFill>
                  <a:solidFill>
                    <a:srgbClr val="000000"/>
                  </a:solidFill>
                </a:u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Neuroróżnorodność - czym jest i jakie ma kluczowe założenia</a:t>
            </a:r>
          </a:p>
        </p:txBody>
      </p:sp>
      <p:sp>
        <p:nvSpPr>
          <p:cNvPr id="123" name="Google Shape;94;p2"/>
          <p:cNvSpPr txBox="1"/>
          <p:nvPr/>
        </p:nvSpPr>
        <p:spPr>
          <a:xfrm>
            <a:off x="357899" y="1169698"/>
            <a:ext cx="6639683" cy="4518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 defTabSz="457200">
              <a:lnSpc>
                <a:spcPct val="120000"/>
              </a:lnSpc>
              <a:defRPr sz="1600"/>
            </a:pPr>
            <a:r>
              <a:t>To koncepcja opisująca </a:t>
            </a:r>
            <a:r>
              <a:rPr b="1"/>
              <a:t>naturalne zróżnicowanie sposobów, w jakie ludzkie mózgi przetwarzają informacje, myślenie, uczenie się i funkcjonowanie.</a:t>
            </a:r>
            <a:r>
              <a:t> Nie jest to zaburzenie, ale idea, że różnice neurologiczne (takie jak autyzm, ADHD czy dysleksja) są naturalnymi wariacjami, a nie wadami, które mogą wnosić unikalną wartość dla ogółu społeczeństwa.</a:t>
            </a: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Założenia neuroróżnorodności: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Brak jednej „normy” neurologicznej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Różnorodność nie jest deficytem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AutoNum type="arabicPeriod" startAt="1"/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Różnica jest wartością</a:t>
            </a:r>
          </a:p>
        </p:txBody>
      </p:sp>
      <p:pic>
        <p:nvPicPr>
          <p:cNvPr id="124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3826" y="2318840"/>
            <a:ext cx="5054601" cy="325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Czym objawia się ADHD u nastolatków?"/>
          <p:cNvSpPr txBox="1"/>
          <p:nvPr/>
        </p:nvSpPr>
        <p:spPr>
          <a:xfrm>
            <a:off x="96120" y="141917"/>
            <a:ext cx="550001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2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Czym objawia się ADHD u nastolatków?</a:t>
            </a:r>
          </a:p>
        </p:txBody>
      </p:sp>
      <p:sp>
        <p:nvSpPr>
          <p:cNvPr id="229" name="O ile u młodszych dzieci przeważają objawy nadmiernej ruchliwości i impulsywności, o tyle u młodzieży zauważa się wyraźne przesunięcie w kierunku trudności z organizacją zadań, samoregulacją emocjonalną i podtrzymywaniem motywacji.…"/>
          <p:cNvSpPr txBox="1"/>
          <p:nvPr/>
        </p:nvSpPr>
        <p:spPr>
          <a:xfrm>
            <a:off x="306571" y="838200"/>
            <a:ext cx="11578859" cy="369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60421" indent="-160421" defTabSz="457200">
              <a:spcBef>
                <a:spcPts val="3000"/>
              </a:spcBef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O ile u młodszych dzieci przeważają objawy nadmiernej ruchliwości i impulsywności, o tyle u młodzieży zauważa się wyraźne przesunięcie w kierunku </a:t>
            </a:r>
            <a:r>
              <a:rPr b="1"/>
              <a:t>trudności z organizacją zadań, samoregulacją emocjonalną i podtrzymywaniem motywacji</a:t>
            </a:r>
            <a:r>
              <a:t>.</a:t>
            </a:r>
          </a:p>
          <a:p>
            <a:pPr marL="160421" indent="-160421" defTabSz="457200">
              <a:spcBef>
                <a:spcPts val="3000"/>
              </a:spcBef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 objawia się już w postaci wyraźnej nadruchliwości, lecz przybiera formę </a:t>
            </a:r>
            <a:r>
              <a:rPr b="1"/>
              <a:t>wewnętrznego napięcia, braku spójności w działaniu i obniżonej tolerancji na frustrację.</a:t>
            </a:r>
          </a:p>
          <a:p>
            <a:pPr marL="160421" indent="-160421" defTabSz="457200">
              <a:spcBef>
                <a:spcPts val="3000"/>
              </a:spcBef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pojawiają się</a:t>
            </a:r>
            <a:r>
              <a:rPr b="1"/>
              <a:t> trudność z utrzymywaniem uwagi podczas zajęć szkolnych, organizacją materiału do nauki, a także z przewidywaniem skutków własnych działań</a:t>
            </a:r>
            <a:endParaRPr b="1"/>
          </a:p>
          <a:p>
            <a:pPr marL="160421" indent="-160421" defTabSz="457200">
              <a:spcBef>
                <a:spcPts val="3000"/>
              </a:spcBef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mogą podejmować </a:t>
            </a:r>
            <a:r>
              <a:rPr b="1"/>
              <a:t>impulsywne, czasem ryzykowne decyzje</a:t>
            </a:r>
            <a:r>
              <a:t>, co wiąże się z podwyższonym ryzykiem zachowań opozycyjnych, łamania norm społecznych lub wchodzenia w konflikty.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Co powinno zaniepokoić rodzica/opiekuna:"/>
          <p:cNvSpPr txBox="1"/>
          <p:nvPr/>
        </p:nvSpPr>
        <p:spPr>
          <a:xfrm>
            <a:off x="96120" y="141917"/>
            <a:ext cx="593283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2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Co powinno zaniepokoić rodzica/opiekuna:</a:t>
            </a:r>
          </a:p>
        </p:txBody>
      </p:sp>
      <p:graphicFrame>
        <p:nvGraphicFramePr>
          <p:cNvPr id="233" name="Tabela"/>
          <p:cNvGraphicFramePr/>
          <p:nvPr/>
        </p:nvGraphicFramePr>
        <p:xfrm>
          <a:off x="1555750" y="1397000"/>
          <a:ext cx="9567727" cy="36859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4777513"/>
                <a:gridCol w="4777513"/>
              </a:tblGrid>
              <a:tr h="35600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1600">
                          <a:sym typeface="Helvetica"/>
                        </a:rPr>
                        <a:t>Obszar funkcjonowania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1600">
                          <a:sym typeface="Helvetica"/>
                        </a:rPr>
                        <a:t>Objawy ADHD u nastolatków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</a:tr>
              <a:tr h="663458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Uwaga i koncentracja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Trudności z utrzymaniem uwagi na lekcji, łatwe rozpraszanie się.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3F9FF"/>
                    </a:solidFill>
                  </a:tcPr>
                </a:tc>
              </a:tr>
              <a:tr h="663458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Impulsywność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Wybuchy złości, impulsywne odpowiedzi, ryzykowne zachowania.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</a:tr>
              <a:tr h="663458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Zarządzanie czasem i obowiązkami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Prokrastynacja, odkładanie obowiązków, problemy z planowaniem.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3F9FF"/>
                    </a:solidFill>
                  </a:tcPr>
                </a:tc>
              </a:tr>
              <a:tr h="663458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Sen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Trudności z zasypianiem, niespokojny sen, zmęczenie w ciągu dnia.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FFFFF"/>
                    </a:solidFill>
                  </a:tcPr>
                </a:tc>
              </a:tr>
              <a:tr h="663458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Relacje społeczne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3F9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Konflikty z rówieśnikami i rodziną, trudność w rozumieniu granic społecznych.</a:t>
                      </a:r>
                    </a:p>
                  </a:txBody>
                  <a:tcPr marL="12700" marR="12700" marT="12700" marB="12700" anchor="ctr" anchorCtr="0" horzOverflow="overflow">
                    <a:solidFill>
                      <a:srgbClr val="F3F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8666" y="6112706"/>
            <a:ext cx="2095599" cy="59658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Różnice w objawach ADHD ze względu na płeć:"/>
          <p:cNvSpPr txBox="1"/>
          <p:nvPr/>
        </p:nvSpPr>
        <p:spPr>
          <a:xfrm>
            <a:off x="96120" y="141917"/>
            <a:ext cx="6554623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12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Różnice w objawach ADHD ze względu na płeć:</a:t>
            </a:r>
          </a:p>
        </p:txBody>
      </p:sp>
      <p:graphicFrame>
        <p:nvGraphicFramePr>
          <p:cNvPr id="237" name="Tabela"/>
          <p:cNvGraphicFramePr/>
          <p:nvPr/>
        </p:nvGraphicFramePr>
        <p:xfrm>
          <a:off x="573442" y="860231"/>
          <a:ext cx="11057816" cy="51502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791810"/>
                <a:gridCol w="4124736"/>
                <a:gridCol w="4128568"/>
              </a:tblGrid>
              <a:tr h="479104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Aspekt</a:t>
                      </a:r>
                    </a:p>
                  </a:txBody>
                  <a:tcPr marL="127000" marR="127000" marT="254000" marB="2540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Chłopcy</a:t>
                      </a:r>
                    </a:p>
                  </a:txBody>
                  <a:tcPr marL="127000" marR="127000" marT="254000" marB="2540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Dziewczyny</a:t>
                      </a:r>
                    </a:p>
                  </a:txBody>
                  <a:tcPr marL="127000" marR="127000" marT="254000" marB="254000" anchor="ctr" anchorCtr="0" horzOverflow="overflow"/>
                </a:tc>
              </a:tr>
              <a:tr h="848055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Ekspresja nadpobudliwości</a:t>
                      </a:r>
                    </a:p>
                  </a:txBody>
                  <a:tcPr marL="127000" marR="127000" marT="254000" marB="2540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Bardziej oczywista nadpobudliwość i impulsywność, skłonność do fizycznej aktywności.</a:t>
                      </a:r>
                    </a:p>
                  </a:txBody>
                  <a:tcPr marL="127000" marR="127000" marT="254000" marB="2540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Mniej zauważalna nadpobudliwość, wyrażana jako nadmierna gadatliwość, emocjonalność.</a:t>
                      </a:r>
                    </a:p>
                  </a:txBody>
                  <a:tcPr marL="127000" marR="127000" marT="254000" marB="254000" anchor="t" anchorCtr="0" horzOverflow="overflow"/>
                </a:tc>
              </a:tr>
              <a:tr h="87464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Problemy z uwagą</a:t>
                      </a:r>
                    </a:p>
                  </a:txBody>
                  <a:tcPr marL="127000" marR="127000" marT="254000" marB="2540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Więcej widocznych problemów z koncentracją, trudności z pozostaniem na zadaniu.</a:t>
                      </a:r>
                    </a:p>
                  </a:txBody>
                  <a:tcPr marL="127000" marR="127000" marT="254000" marB="2540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Subtelniejsze problemy z uwagą, takie jak marzycielstwo, łatwe rozpraszanie się.</a:t>
                      </a:r>
                    </a:p>
                  </a:txBody>
                  <a:tcPr marL="127000" marR="127000" marT="254000" marB="254000" anchor="t" anchorCtr="0" horzOverflow="overflow"/>
                </a:tc>
              </a:tr>
              <a:tr h="747415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Impulsywność</a:t>
                      </a:r>
                    </a:p>
                  </a:txBody>
                  <a:tcPr marL="127000" marR="127000" marT="254000" marB="2540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Impulsywność często fizyczna i bezpośrednia, może prowadzić do problemów behawioralnych.</a:t>
                      </a:r>
                    </a:p>
                  </a:txBody>
                  <a:tcPr marL="127000" marR="127000" marT="254000" marB="2540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Impulsywność w postaci spontanicznych decyzji w relacjach
społecznych lub wybuchów emocjonalnych.</a:t>
                      </a:r>
                    </a:p>
                  </a:txBody>
                  <a:tcPr marL="127000" marR="127000" marT="254000" marB="254000" anchor="t" anchorCtr="0" horzOverflow="overflow"/>
                </a:tc>
              </a:tr>
              <a:tr h="720451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Zachowania społeczne</a:t>
                      </a:r>
                    </a:p>
                  </a:txBody>
                  <a:tcPr marL="127000" marR="127000" marT="254000" marB="2540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Trudności z agresją i zachowaniami antyspołecznymi.</a:t>
                      </a:r>
                    </a:p>
                  </a:txBody>
                  <a:tcPr marL="127000" marR="127000" marT="254000" marB="2540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Trudności w nawiązywaniu i utrzymywaniu przyjaźni, często czują się wykluczone.</a:t>
                      </a:r>
                    </a:p>
                  </a:txBody>
                  <a:tcPr marL="127000" marR="127000" marT="254000" marB="254000" anchor="t" anchorCtr="0" horzOverflow="overflow"/>
                </a:tc>
              </a:tr>
              <a:tr h="733933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Ryzyko nie zdiagnozowania</a:t>
                      </a:r>
                    </a:p>
                  </a:txBody>
                  <a:tcPr marL="127000" marR="127000" marT="254000" marB="2540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ADHD u chłopców jest częściej diagnozowane ze względu na bardziej oczywiste objawy.</a:t>
                      </a:r>
                    </a:p>
                  </a:txBody>
                  <a:tcPr marL="127000" marR="127000" marT="254000" marB="2540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Często niezdiagnozowane lub mylone z innymi zaburzeniami, takimi jak lęk czy depresja.</a:t>
                      </a:r>
                    </a:p>
                  </a:txBody>
                  <a:tcPr marL="127000" marR="127000" marT="254000" marB="254000" anchor="t" anchorCtr="0" horzOverflow="overflow"/>
                </a:tc>
              </a:tr>
              <a:tr h="733933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Problemy emocjonalne i zaburzenia współistniejące</a:t>
                      </a:r>
                    </a:p>
                  </a:txBody>
                  <a:tcPr marL="127000" marR="127000" marT="254000" marB="2540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Częściej współistniejące zaburzenia zachowania.</a:t>
                      </a:r>
                    </a:p>
                  </a:txBody>
                  <a:tcPr marL="127000" marR="127000" marT="254000" marB="254000" anchor="t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3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Wyższe ryzyko problemów emocjonalnych, takich jak zaburzenia nastroju i lękowe.</a:t>
                      </a:r>
                    </a:p>
                  </a:txBody>
                  <a:tcPr marL="127000" marR="127000" marT="254000" marB="25400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Jak rodzice mogą pomóc dziecku zmagającemu się z ADHD:"/>
          <p:cNvSpPr txBox="1"/>
          <p:nvPr/>
        </p:nvSpPr>
        <p:spPr>
          <a:xfrm>
            <a:off x="96120" y="141917"/>
            <a:ext cx="875293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800"/>
              </a:spcBef>
              <a:defRPr b="1" sz="2400">
                <a:solidFill>
                  <a:srgbClr val="24392B"/>
                </a:solidFill>
              </a:defRPr>
            </a:lvl1pPr>
          </a:lstStyle>
          <a:p>
            <a:pPr/>
            <a:r>
              <a:t>Jak rodzice mogą pomóc dziecku zmagającemu się z ADHD:</a:t>
            </a:r>
          </a:p>
        </p:txBody>
      </p:sp>
      <p:sp>
        <p:nvSpPr>
          <p:cNvPr id="241" name="Zapewnienie struktury…"/>
          <p:cNvSpPr txBox="1"/>
          <p:nvPr/>
        </p:nvSpPr>
        <p:spPr>
          <a:xfrm>
            <a:off x="306571" y="838200"/>
            <a:ext cx="11578859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317500" algn="just" defTabSz="457200">
              <a:lnSpc>
                <a:spcPct val="150000"/>
              </a:lnSpc>
              <a:buClr>
                <a:srgbClr val="24392B"/>
              </a:buClr>
              <a:buSzPct val="100000"/>
              <a:buFont typeface="Helvetica"/>
              <a:buChar char="•"/>
              <a:defRPr sz="1700">
                <a:solidFill>
                  <a:srgbClr val="24392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Zapewnienie struktury </a:t>
            </a:r>
            <a:endParaRPr b="1"/>
          </a:p>
          <a:p>
            <a:pPr marL="457200" indent="-317500" algn="just" defTabSz="457200">
              <a:lnSpc>
                <a:spcPct val="150000"/>
              </a:lnSpc>
              <a:buClr>
                <a:srgbClr val="24392B"/>
              </a:buClr>
              <a:buSzPct val="100000"/>
              <a:buFont typeface="Helvetica"/>
              <a:buChar char="•"/>
              <a:defRPr sz="1700">
                <a:solidFill>
                  <a:srgbClr val="24392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Organizacja</a:t>
            </a:r>
          </a:p>
          <a:p>
            <a:pPr marL="457200" indent="-317500" algn="just" defTabSz="457200">
              <a:lnSpc>
                <a:spcPct val="150000"/>
              </a:lnSpc>
              <a:buClr>
                <a:srgbClr val="24392B"/>
              </a:buClr>
              <a:buSzPct val="100000"/>
              <a:buFont typeface="Helvetica"/>
              <a:buChar char="•"/>
              <a:defRPr sz="1700">
                <a:solidFill>
                  <a:srgbClr val="24392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Wsparcie emocjonalne</a:t>
            </a:r>
          </a:p>
          <a:p>
            <a:pPr marL="457200" indent="-317500" algn="just" defTabSz="457200">
              <a:lnSpc>
                <a:spcPct val="150000"/>
              </a:lnSpc>
              <a:buClr>
                <a:srgbClr val="24392B"/>
              </a:buClr>
              <a:buSzPct val="100000"/>
              <a:buFont typeface="Helvetica"/>
              <a:buChar char="•"/>
              <a:defRPr sz="1700">
                <a:solidFill>
                  <a:srgbClr val="24392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Aktywność fizyczna</a:t>
            </a:r>
            <a:r>
              <a:t>.</a:t>
            </a:r>
          </a:p>
          <a:p>
            <a:pPr marL="457200" indent="-317500" algn="just" defTabSz="457200">
              <a:lnSpc>
                <a:spcPct val="150000"/>
              </a:lnSpc>
              <a:buClr>
                <a:srgbClr val="24392B"/>
              </a:buClr>
              <a:buSzPct val="100000"/>
              <a:buFont typeface="Helvetica"/>
              <a:buChar char="•"/>
              <a:defRPr sz="1700">
                <a:solidFill>
                  <a:srgbClr val="24392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Współpraca ze specjalistami</a:t>
            </a:r>
          </a:p>
          <a:p>
            <a:pPr marL="457200" indent="-317500" algn="just" defTabSz="457200">
              <a:lnSpc>
                <a:spcPct val="150000"/>
              </a:lnSpc>
              <a:buClr>
                <a:srgbClr val="24392B"/>
              </a:buClr>
              <a:buSzPct val="100000"/>
              <a:buFont typeface="Helvetica"/>
              <a:buChar char="•"/>
              <a:defRPr sz="1700">
                <a:solidFill>
                  <a:srgbClr val="24392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Psychoedukacja</a:t>
            </a:r>
          </a:p>
          <a:p>
            <a:pPr marL="457200" indent="-317500" algn="just" defTabSz="457200">
              <a:lnSpc>
                <a:spcPct val="150000"/>
              </a:lnSpc>
              <a:buClr>
                <a:srgbClr val="24392B"/>
              </a:buClr>
              <a:buSzPct val="100000"/>
              <a:buFont typeface="Helvetica"/>
              <a:buChar char="•"/>
              <a:defRPr sz="1700">
                <a:solidFill>
                  <a:srgbClr val="24392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Cierpliwość i zrozumienie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98;g3694067886b_0_4" descr="Google Shape;298;g3694067886b_0_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Organizacja przestrzeni: np. z dala od okna i w pobliżu nauczyciela, z dobrym oświetleniem.…"/>
          <p:cNvSpPr txBox="1"/>
          <p:nvPr/>
        </p:nvSpPr>
        <p:spPr>
          <a:xfrm>
            <a:off x="25399" y="1371600"/>
            <a:ext cx="12141201" cy="368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800">
                <a:solidFill>
                  <a:srgbClr val="001D35"/>
                </a:solidFill>
              </a:defRPr>
            </a:pPr>
          </a:p>
          <a:p>
            <a:pPr marL="457200" indent="-317500" defTabSz="457200">
              <a:spcBef>
                <a:spcPts val="800"/>
              </a:spcBef>
              <a:buClr>
                <a:srgbClr val="001D35"/>
              </a:buClr>
              <a:buSzPct val="100000"/>
              <a:buFont typeface="Helvetica"/>
              <a:buChar char="•"/>
              <a:defRPr sz="1600">
                <a:solidFill>
                  <a:srgbClr val="001D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Organizacja przestrzeni:</a:t>
            </a:r>
            <a:r>
              <a:t> np. z dala od okna i w pobliżu nauczyciela, z dobrym oświetleniem. </a:t>
            </a:r>
            <a:br>
              <a:rPr>
                <a:solidFill>
                  <a:srgbClr val="1F1F1F"/>
                </a:solidFill>
              </a:rPr>
            </a:br>
          </a:p>
          <a:p>
            <a:pPr marL="457200" indent="-317500" defTabSz="457200">
              <a:spcBef>
                <a:spcPts val="800"/>
              </a:spcBef>
              <a:buClr>
                <a:srgbClr val="001D35"/>
              </a:buClr>
              <a:buSzPct val="100000"/>
              <a:buFont typeface="Helvetica"/>
              <a:buChar char="•"/>
              <a:defRPr sz="1600">
                <a:solidFill>
                  <a:srgbClr val="001D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Dostosowanie metod nauczania:</a:t>
            </a:r>
            <a:r>
              <a:t> krótkie, jasne polecenia, dzielenie lekcji na mniejsze etapy, powtarzanie informacji i zadawanie pytań kontrolnych. </a:t>
            </a:r>
            <a:br>
              <a:rPr>
                <a:solidFill>
                  <a:srgbClr val="1F1F1F"/>
                </a:solidFill>
              </a:rPr>
            </a:br>
          </a:p>
          <a:p>
            <a:pPr marL="457200" indent="-317500" defTabSz="457200">
              <a:spcBef>
                <a:spcPts val="800"/>
              </a:spcBef>
              <a:buClr>
                <a:srgbClr val="001D35"/>
              </a:buClr>
              <a:buSzPct val="100000"/>
              <a:buFont typeface="Helvetica"/>
              <a:buChar char="•"/>
              <a:defRPr sz="1600">
                <a:solidFill>
                  <a:srgbClr val="001D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Ustalenie zasad i konsekwencji:</a:t>
            </a:r>
            <a:r>
              <a:t> konsekwencja w przestrzeganiu ustalonych zasad i nagradzanie za postępy. </a:t>
            </a:r>
            <a:br>
              <a:rPr>
                <a:solidFill>
                  <a:srgbClr val="1F1F1F"/>
                </a:solidFill>
              </a:rPr>
            </a:br>
          </a:p>
          <a:p>
            <a:pPr marL="457200" indent="-317500" defTabSz="457200">
              <a:spcBef>
                <a:spcPts val="800"/>
              </a:spcBef>
              <a:buClr>
                <a:srgbClr val="001D35"/>
              </a:buClr>
              <a:buSzPct val="100000"/>
              <a:buFont typeface="Helvetica"/>
              <a:buChar char="•"/>
              <a:defRPr sz="1600">
                <a:solidFill>
                  <a:srgbClr val="001D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Motywowanie i chwalenie:</a:t>
            </a:r>
            <a:r>
              <a:t> docenianie wysiłku i postępów, chwalenie za dobre zachowanie i skupienie. </a:t>
            </a:r>
            <a:br>
              <a:rPr>
                <a:solidFill>
                  <a:srgbClr val="1F1F1F"/>
                </a:solidFill>
              </a:rPr>
            </a:br>
          </a:p>
          <a:p>
            <a:pPr marL="457200" indent="-317500" defTabSz="457200">
              <a:spcBef>
                <a:spcPts val="800"/>
              </a:spcBef>
              <a:buClr>
                <a:srgbClr val="001D35"/>
              </a:buClr>
              <a:buSzPct val="100000"/>
              <a:buFont typeface="Helvetica"/>
              <a:buChar char="•"/>
              <a:defRPr sz="1600">
                <a:solidFill>
                  <a:srgbClr val="001D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Zapewnienie przerw:</a:t>
            </a:r>
            <a:r>
              <a:t> zgoda na krótkie przerwy w trakcie lekcji, na poruszanie się i rozładowanie energii. </a:t>
            </a:r>
            <a:br>
              <a:rPr>
                <a:solidFill>
                  <a:srgbClr val="1F1F1F"/>
                </a:solidFill>
              </a:rPr>
            </a:br>
          </a:p>
          <a:p>
            <a:pPr marL="457200" indent="-317500" defTabSz="457200">
              <a:buClr>
                <a:srgbClr val="001D35"/>
              </a:buClr>
              <a:buSzPct val="100000"/>
              <a:buFont typeface="Helvetica"/>
              <a:buChar char="•"/>
              <a:defRPr sz="1600">
                <a:solidFill>
                  <a:srgbClr val="001D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Współpraca z rodzicami:</a:t>
            </a:r>
            <a:r>
              <a:t> zapewnienie spójnego wsparcia w domu i szkole. </a:t>
            </a:r>
            <a:r>
              <a:t> </a:t>
            </a:r>
          </a:p>
        </p:txBody>
      </p:sp>
      <p:sp>
        <p:nvSpPr>
          <p:cNvPr id="245" name="Jak nauczyciele mogą wspierać ucznia:"/>
          <p:cNvSpPr txBox="1"/>
          <p:nvPr/>
        </p:nvSpPr>
        <p:spPr>
          <a:xfrm>
            <a:off x="242093" y="539750"/>
            <a:ext cx="5738715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800"/>
              </a:spcBef>
              <a:defRPr b="1" sz="2400">
                <a:solidFill>
                  <a:srgbClr val="24392B"/>
                </a:solidFill>
              </a:defRPr>
            </a:lvl1pPr>
          </a:lstStyle>
          <a:p>
            <a:pPr/>
            <a:r>
              <a:t>Jak nauczyciele mogą wspierać ucznia: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Złożony proces kształtowania poczucia własnego JA, charakteryzujący się:…"/>
          <p:cNvSpPr txBox="1"/>
          <p:nvPr/>
        </p:nvSpPr>
        <p:spPr>
          <a:xfrm>
            <a:off x="517904" y="1361548"/>
            <a:ext cx="6657950" cy="2268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20000"/>
              </a:lnSpc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Złożony proces kształtowania poczucia własnego JA, charakteryzujący się:</a:t>
            </a:r>
          </a:p>
          <a:p>
            <a:pPr defTabSz="457200">
              <a:lnSpc>
                <a:spcPct val="120000"/>
              </a:lnSpc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180473" indent="-180473" defTabSz="457200">
              <a:lnSpc>
                <a:spcPct val="120000"/>
              </a:lnSpc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Poszukiwaniem siebie</a:t>
            </a:r>
          </a:p>
          <a:p>
            <a:pPr marL="180473" indent="-180473" defTabSz="457200">
              <a:lnSpc>
                <a:spcPct val="120000"/>
              </a:lnSpc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Eksperymentowaniem</a:t>
            </a:r>
          </a:p>
          <a:p>
            <a:pPr marL="180473" indent="-180473" defTabSz="457200">
              <a:lnSpc>
                <a:spcPct val="120000"/>
              </a:lnSpc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Dążeniem do autonomii</a:t>
            </a:r>
          </a:p>
          <a:p>
            <a:pPr marL="180473" indent="-180473" defTabSz="457200">
              <a:lnSpc>
                <a:spcPct val="120000"/>
              </a:lnSpc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Wpływem rówieśników</a:t>
            </a:r>
          </a:p>
          <a:p>
            <a:pPr marL="180473" indent="-180473" defTabSz="457200">
              <a:lnSpc>
                <a:spcPct val="120000"/>
              </a:lnSpc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Budowaniem systemu wartości</a:t>
            </a:r>
          </a:p>
          <a:p>
            <a:pPr marL="180473" indent="-180473" defTabSz="457200">
              <a:lnSpc>
                <a:spcPct val="120000"/>
              </a:lnSpc>
              <a:buSzPct val="100000"/>
              <a:buChar char="•"/>
              <a:defRPr sz="16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Presją społeczną</a:t>
            </a:r>
          </a:p>
        </p:txBody>
      </p:sp>
      <p:sp>
        <p:nvSpPr>
          <p:cNvPr id="251" name="Kim jestem? - kształtowanie się tożsamości nastolatka"/>
          <p:cNvSpPr txBox="1"/>
          <p:nvPr/>
        </p:nvSpPr>
        <p:spPr>
          <a:xfrm>
            <a:off x="242093" y="539750"/>
            <a:ext cx="744067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8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Kim jestem? - kształtowanie się tożsamości nastolatka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ounded Rectangle 2"/>
          <p:cNvSpPr/>
          <p:nvPr/>
        </p:nvSpPr>
        <p:spPr>
          <a:xfrm>
            <a:off x="372109" y="756668"/>
            <a:ext cx="5592928" cy="1463433"/>
          </a:xfrm>
          <a:prstGeom prst="roundRect">
            <a:avLst>
              <a:gd name="adj" fmla="val 11247"/>
            </a:avLst>
          </a:prstGeom>
          <a:solidFill>
            <a:srgbClr val="F7F9FC"/>
          </a:solidFill>
          <a:ln w="12700">
            <a:solidFill>
              <a:srgbClr val="D9DEE3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4" name="TextBox 3"/>
          <p:cNvSpPr txBox="1"/>
          <p:nvPr/>
        </p:nvSpPr>
        <p:spPr>
          <a:xfrm>
            <a:off x="707716" y="887654"/>
            <a:ext cx="149583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Sedno procesu</a:t>
            </a:r>
          </a:p>
        </p:txBody>
      </p:sp>
      <p:sp>
        <p:nvSpPr>
          <p:cNvPr id="255" name="TextBox 4"/>
          <p:cNvSpPr txBox="1"/>
          <p:nvPr/>
        </p:nvSpPr>
        <p:spPr>
          <a:xfrm>
            <a:off x="552892" y="1313086"/>
            <a:ext cx="4861408" cy="62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Tożsamość = spójna odpowiedź na pytania: </a:t>
            </a:r>
            <a:r>
              <a:rPr b="1"/>
              <a:t>kim jestem? dokąd zmierzam?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Napędzają ją dwa ruchy: </a:t>
            </a:r>
            <a:r>
              <a:rPr b="1"/>
              <a:t>eksploracja (próby) i zaangażowanie (wybory).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Zmiany są normą; stabilizacja przychodzi stopniowo.</a:t>
            </a:r>
          </a:p>
        </p:txBody>
      </p:sp>
      <p:sp>
        <p:nvSpPr>
          <p:cNvPr id="256" name="Rounded Rectangle 5"/>
          <p:cNvSpPr/>
          <p:nvPr/>
        </p:nvSpPr>
        <p:spPr>
          <a:xfrm>
            <a:off x="6239357" y="756668"/>
            <a:ext cx="5592927" cy="1463433"/>
          </a:xfrm>
          <a:prstGeom prst="roundRect">
            <a:avLst>
              <a:gd name="adj" fmla="val 11247"/>
            </a:avLst>
          </a:prstGeom>
          <a:solidFill>
            <a:srgbClr val="F7F9FC"/>
          </a:solidFill>
          <a:ln w="12700">
            <a:solidFill>
              <a:srgbClr val="D9DEE3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7" name="TextBox 6"/>
          <p:cNvSpPr txBox="1"/>
          <p:nvPr/>
        </p:nvSpPr>
        <p:spPr>
          <a:xfrm>
            <a:off x="6605117" y="945799"/>
            <a:ext cx="320966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Jak to zwykle przebiega (12–20+)</a:t>
            </a:r>
          </a:p>
        </p:txBody>
      </p:sp>
      <p:sp>
        <p:nvSpPr>
          <p:cNvPr id="258" name="TextBox 7"/>
          <p:cNvSpPr txBox="1"/>
          <p:nvPr/>
        </p:nvSpPr>
        <p:spPr>
          <a:xfrm>
            <a:off x="6488289" y="1397922"/>
            <a:ext cx="4861408" cy="62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12–14: dużo prób, wpływ rówieśników, więcej emocji.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15–17: moratorium – intensywne poszukiwania, pierwsze decyzje.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18–20+: większa spójność, ale korekty nadal się zdarzają.</a:t>
            </a:r>
          </a:p>
        </p:txBody>
      </p:sp>
      <p:sp>
        <p:nvSpPr>
          <p:cNvPr id="259" name="Rounded Rectangle 8"/>
          <p:cNvSpPr/>
          <p:nvPr/>
        </p:nvSpPr>
        <p:spPr>
          <a:xfrm>
            <a:off x="372109" y="2471869"/>
            <a:ext cx="5592928" cy="1642106"/>
          </a:xfrm>
          <a:prstGeom prst="roundRect">
            <a:avLst>
              <a:gd name="adj" fmla="val 13921"/>
            </a:avLst>
          </a:prstGeom>
          <a:solidFill>
            <a:srgbClr val="F7F9FC"/>
          </a:solidFill>
          <a:ln w="12700">
            <a:solidFill>
              <a:srgbClr val="D9DEE3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0" name="TextBox 9"/>
          <p:cNvSpPr txBox="1"/>
          <p:nvPr/>
        </p:nvSpPr>
        <p:spPr>
          <a:xfrm>
            <a:off x="679771" y="2550443"/>
            <a:ext cx="323970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20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 wspiera rozwój tożsamości</a:t>
            </a:r>
          </a:p>
        </p:txBody>
      </p:sp>
      <p:sp>
        <p:nvSpPr>
          <p:cNvPr id="261" name="TextBox 10"/>
          <p:cNvSpPr txBox="1"/>
          <p:nvPr/>
        </p:nvSpPr>
        <p:spPr>
          <a:xfrm>
            <a:off x="552892" y="2923847"/>
            <a:ext cx="4861408" cy="1010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Styl autorytatywny: ciepło + jasne granice + dialog.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Wspieranie autonomii: pytania o powody i cele zamiast presji.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Przynależność (kluby, drużyny, wolontariat) – bezpieczne pole prób.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Okazje do testów: projekty, mini-staże, nowe aktywności.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Refleksja: rozmowy o wartościach, mocnych stronach, konsekwencjach.</a:t>
            </a:r>
          </a:p>
        </p:txBody>
      </p:sp>
      <p:sp>
        <p:nvSpPr>
          <p:cNvPr id="262" name="Rounded Rectangle 11"/>
          <p:cNvSpPr/>
          <p:nvPr/>
        </p:nvSpPr>
        <p:spPr>
          <a:xfrm>
            <a:off x="6239357" y="2407113"/>
            <a:ext cx="5592927" cy="1624086"/>
          </a:xfrm>
          <a:prstGeom prst="roundRect">
            <a:avLst>
              <a:gd name="adj" fmla="val 14076"/>
            </a:avLst>
          </a:prstGeom>
          <a:solidFill>
            <a:srgbClr val="F7F9FC"/>
          </a:solidFill>
          <a:ln w="12700">
            <a:solidFill>
              <a:srgbClr val="D9DEE3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3" name="TextBox 12"/>
          <p:cNvSpPr txBox="1"/>
          <p:nvPr/>
        </p:nvSpPr>
        <p:spPr>
          <a:xfrm>
            <a:off x="6454350" y="2553990"/>
            <a:ext cx="280503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 utrudnia i podnosi ryzyko</a:t>
            </a:r>
          </a:p>
        </p:txBody>
      </p:sp>
      <p:sp>
        <p:nvSpPr>
          <p:cNvPr id="264" name="TextBox 13"/>
          <p:cNvSpPr txBox="1"/>
          <p:nvPr/>
        </p:nvSpPr>
        <p:spPr>
          <a:xfrm>
            <a:off x="6488289" y="2987746"/>
            <a:ext cx="4861408" cy="819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Nadmierna kontrola lub obojętność dorosłych.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Przemoc rówieśnicza, wykluczenie, chroniczny stres.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Brak możliwości bezpiecznej eksploracji.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Długotrwała dezorientacja + obniżony nastrój/lęk.</a:t>
            </a:r>
          </a:p>
        </p:txBody>
      </p:sp>
      <p:sp>
        <p:nvSpPr>
          <p:cNvPr id="265" name="Rounded Rectangle 14"/>
          <p:cNvSpPr/>
          <p:nvPr/>
        </p:nvSpPr>
        <p:spPr>
          <a:xfrm>
            <a:off x="372109" y="4364992"/>
            <a:ext cx="5592928" cy="1721006"/>
          </a:xfrm>
          <a:prstGeom prst="roundRect">
            <a:avLst>
              <a:gd name="adj" fmla="val 12220"/>
            </a:avLst>
          </a:prstGeom>
          <a:solidFill>
            <a:srgbClr val="F7F9FC"/>
          </a:solidFill>
          <a:ln w="12700">
            <a:solidFill>
              <a:srgbClr val="D9DEE3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6" name="TextBox 15"/>
          <p:cNvSpPr txBox="1"/>
          <p:nvPr/>
        </p:nvSpPr>
        <p:spPr>
          <a:xfrm>
            <a:off x="587418" y="4489747"/>
            <a:ext cx="245510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Jak reagować w praktyce</a:t>
            </a:r>
          </a:p>
        </p:txBody>
      </p:sp>
      <p:sp>
        <p:nvSpPr>
          <p:cNvPr id="267" name="TextBox 16"/>
          <p:cNvSpPr txBox="1"/>
          <p:nvPr/>
        </p:nvSpPr>
        <p:spPr>
          <a:xfrm>
            <a:off x="442330" y="4857620"/>
            <a:ext cx="4861408" cy="1010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Normalizuj + ramy: „Próbowanie jest OK, ustalamy zasady bezpieczeństwa”.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Pytaj zamiast wykładać: „Co chcesz sprawdzić? Jaki plan B?”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Oddawaj decyzje adekwatne do wieku; omawiaj konsekwencje.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Uprzedzaj o zmianach – daj przewidywalność (plan, terminy).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Doceniaj wartości i wysiłek („Widzę, że ważna jest dla Ciebie niezależność…”).</a:t>
            </a:r>
          </a:p>
        </p:txBody>
      </p:sp>
      <p:sp>
        <p:nvSpPr>
          <p:cNvPr id="268" name="Rounded Rectangle 17"/>
          <p:cNvSpPr/>
          <p:nvPr/>
        </p:nvSpPr>
        <p:spPr>
          <a:xfrm>
            <a:off x="6239357" y="4286528"/>
            <a:ext cx="5592927" cy="1642106"/>
          </a:xfrm>
          <a:prstGeom prst="roundRect">
            <a:avLst>
              <a:gd name="adj" fmla="val 12807"/>
            </a:avLst>
          </a:prstGeom>
          <a:solidFill>
            <a:srgbClr val="F7F9FC"/>
          </a:solidFill>
          <a:ln w="12700">
            <a:solidFill>
              <a:srgbClr val="D9DEE3"/>
            </a:solidFill>
          </a:ln>
          <a:effectLst>
            <a:outerShdw sx="100000" sy="100000" kx="0" ky="0" algn="b" rotWithShape="0" blurRad="38100" dist="127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9" name="TextBox 18"/>
          <p:cNvSpPr txBox="1"/>
          <p:nvPr/>
        </p:nvSpPr>
        <p:spPr>
          <a:xfrm>
            <a:off x="6565938" y="4489747"/>
            <a:ext cx="328802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Kiedy szukać dodatkowej pomocy</a:t>
            </a:r>
          </a:p>
        </p:txBody>
      </p:sp>
      <p:sp>
        <p:nvSpPr>
          <p:cNvPr id="270" name="TextBox 19"/>
          <p:cNvSpPr txBox="1"/>
          <p:nvPr/>
        </p:nvSpPr>
        <p:spPr>
          <a:xfrm>
            <a:off x="6488289" y="4952870"/>
            <a:ext cx="4861408" cy="819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Samouszkodzenia, myśli samobójcze, przemoc, używki.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Gwałtowny spadek funkcjonowania (szkoła/sen/jedzenie/relacje).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Codzienne konflikty mimo prób dialogu i wsparcia.</a:t>
            </a:r>
          </a:p>
          <a:p>
            <a:pPr defTabSz="457200">
              <a:defRPr sz="12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Długotrwała izolacja i wyraźna utrata zainteresowań.</a:t>
            </a:r>
          </a:p>
        </p:txBody>
      </p:sp>
      <p:pic>
        <p:nvPicPr>
          <p:cNvPr id="271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6665" y="6177612"/>
            <a:ext cx="2400214" cy="683298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Kształtowanie się tożsamości nastolatka- co warto wiedzieć"/>
          <p:cNvSpPr txBox="1"/>
          <p:nvPr/>
        </p:nvSpPr>
        <p:spPr>
          <a:xfrm>
            <a:off x="252144" y="142950"/>
            <a:ext cx="820542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800"/>
              </a:spcBef>
              <a:defRPr b="1" sz="2400">
                <a:solidFill>
                  <a:srgbClr val="24392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Kształtowanie się tożsamości nastolatka- co warto wiedzieć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ekst"/>
          <p:cNvSpPr txBox="1"/>
          <p:nvPr/>
        </p:nvSpPr>
        <p:spPr>
          <a:xfrm>
            <a:off x="6231855" y="1345438"/>
            <a:ext cx="1951138" cy="321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lnSpc>
                <a:spcPct val="120000"/>
              </a:lnSpc>
              <a:defRPr sz="1600">
                <a:solidFill>
                  <a:srgbClr val="001D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defRPr sz="1600">
                <a:solidFill>
                  <a:srgbClr val="001D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  <p:pic>
        <p:nvPicPr>
          <p:cNvPr id="276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1855" y="1345438"/>
            <a:ext cx="1938438" cy="2886586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Polecana literatura:"/>
          <p:cNvSpPr txBox="1"/>
          <p:nvPr/>
        </p:nvSpPr>
        <p:spPr>
          <a:xfrm>
            <a:off x="730776" y="314204"/>
            <a:ext cx="2688235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spcBef>
                <a:spcPts val="800"/>
              </a:spcBef>
              <a:defRPr b="1" sz="2400">
                <a:solidFill>
                  <a:srgbClr val="24392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Polecana literatura:</a:t>
            </a:r>
          </a:p>
        </p:txBody>
      </p:sp>
      <p:pic>
        <p:nvPicPr>
          <p:cNvPr id="278" name="obrazek" descr="obrazek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8711" y="1529205"/>
            <a:ext cx="2147969" cy="2851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obrazek" descr="obrazek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6783" y="1249969"/>
            <a:ext cx="1636311" cy="2353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obrazek" descr="obrazek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72687" y="3945725"/>
            <a:ext cx="1804898" cy="2553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obrazek" descr="obrazek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38169" y="559426"/>
            <a:ext cx="1636311" cy="2550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obrazek" descr="obrazek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542818" y="3651713"/>
            <a:ext cx="2053103" cy="28512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98;g3694067886b_0_4" descr="Google Shape;298;g3694067886b_0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303;p3" descr="Google Shape;303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7028" y="5255376"/>
            <a:ext cx="3137819" cy="83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Google Shape;304;p3" descr="Google Shape;304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2104" y="4335071"/>
            <a:ext cx="3232743" cy="920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06;g3694067886b_0_16" descr="Google Shape;106;g3694067886b_0_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Google Shape;107;g3694067886b_0_16"/>
          <p:cNvSpPr txBox="1"/>
          <p:nvPr/>
        </p:nvSpPr>
        <p:spPr>
          <a:xfrm>
            <a:off x="311699" y="445025"/>
            <a:ext cx="8520602" cy="1122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34340">
              <a:spcBef>
                <a:spcPts val="1500"/>
              </a:spcBef>
              <a:defRPr b="1" sz="25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Przykłady neuroróżnorodności:</a:t>
            </a:r>
          </a:p>
        </p:txBody>
      </p:sp>
      <p:sp>
        <p:nvSpPr>
          <p:cNvPr id="128" name="Google Shape;108;g3694067886b_0_16"/>
          <p:cNvSpPr txBox="1"/>
          <p:nvPr/>
        </p:nvSpPr>
        <p:spPr>
          <a:xfrm>
            <a:off x="311699" y="1186924"/>
            <a:ext cx="3981312" cy="4484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Spektrum autyzmu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ADHD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Dysleksja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Dyspraksja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Dyskalkulia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Zespół Tourette’a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Synestezja</a:t>
            </a:r>
          </a:p>
        </p:txBody>
      </p:sp>
      <p:pic>
        <p:nvPicPr>
          <p:cNvPr id="129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4348" y="506891"/>
            <a:ext cx="5066955" cy="392182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ymbol neurónnorodności"/>
          <p:cNvSpPr txBox="1"/>
          <p:nvPr/>
        </p:nvSpPr>
        <p:spPr>
          <a:xfrm>
            <a:off x="7164931" y="4428260"/>
            <a:ext cx="5481997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414">
                <a:solidFill>
                  <a:srgbClr val="202122"/>
                </a:solidFill>
              </a:defRPr>
            </a:lvl1pPr>
          </a:lstStyle>
          <a:p>
            <a:pPr/>
            <a:r>
              <a:t>Symbol neurónnorodności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13;g3694067886b_0_22" descr="Google Shape;113;g3694067886b_0_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564" y="-240142"/>
            <a:ext cx="10359803" cy="631335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źródło-https://www.dysleksjapodkontrola.pl/post/"/>
          <p:cNvSpPr txBox="1"/>
          <p:nvPr/>
        </p:nvSpPr>
        <p:spPr>
          <a:xfrm>
            <a:off x="8254048" y="5499617"/>
            <a:ext cx="2445985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00"/>
            </a:lvl1pPr>
          </a:lstStyle>
          <a:p>
            <a:pPr/>
            <a:r>
              <a:t>źródło-https://www.dysleksjapodkontrola.pl/post/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13;g3694067886b_0_22" descr="Google Shape;113;g3694067886b_0_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Google Shape;114;g3694067886b_0_22"/>
          <p:cNvSpPr txBox="1"/>
          <p:nvPr/>
        </p:nvSpPr>
        <p:spPr>
          <a:xfrm>
            <a:off x="311699" y="445025"/>
            <a:ext cx="8520602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Kto diagnozuje neuroróżnorodność?</a:t>
            </a:r>
          </a:p>
        </p:txBody>
      </p:sp>
      <p:sp>
        <p:nvSpPr>
          <p:cNvPr id="138" name="Google Shape;115;g3694067886b_0_22"/>
          <p:cNvSpPr txBox="1"/>
          <p:nvPr/>
        </p:nvSpPr>
        <p:spPr>
          <a:xfrm>
            <a:off x="357899" y="1007400"/>
            <a:ext cx="11476202" cy="408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 defTabSz="457200">
              <a:spcBef>
                <a:spcPts val="1400"/>
              </a:spcBef>
              <a:defRPr b="1" sz="15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spcBef>
                <a:spcPts val="1500"/>
              </a:spcBef>
              <a:defRPr b="1" sz="15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1. Psycholog / psycholog dziecięcy</a:t>
            </a:r>
          </a:p>
          <a:p>
            <a:pPr defTabSz="457200">
              <a:spcBef>
                <a:spcPts val="1500"/>
              </a:spcBef>
              <a:defRPr b="1" sz="15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2. Psychiatra</a:t>
            </a:r>
          </a:p>
          <a:p>
            <a:pPr defTabSz="457200">
              <a:spcBef>
                <a:spcPts val="1500"/>
              </a:spcBef>
              <a:defRPr b="1" sz="15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3. Neurolog dziecięcy / dorosłych</a:t>
            </a:r>
          </a:p>
          <a:p>
            <a:pPr defTabSz="457200">
              <a:spcBef>
                <a:spcPts val="1500"/>
              </a:spcBef>
              <a:defRPr b="1" sz="15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4. Logopeda / neurologopeda</a:t>
            </a:r>
          </a:p>
          <a:p>
            <a:pPr defTabSz="457200">
              <a:spcBef>
                <a:spcPts val="1500"/>
              </a:spcBef>
              <a:defRPr b="1" sz="15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5. Pedagog / pedagog specjalny</a:t>
            </a:r>
          </a:p>
          <a:p>
            <a:pPr defTabSz="457200">
              <a:spcBef>
                <a:spcPts val="1200"/>
              </a:spcBef>
              <a:defRPr sz="1500"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20;g3694067886b_0_28" descr="Google Shape;120;g3694067886b_0_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Google Shape;121;g3694067886b_0_28"/>
          <p:cNvSpPr txBox="1"/>
          <p:nvPr/>
        </p:nvSpPr>
        <p:spPr>
          <a:xfrm>
            <a:off x="311699" y="445023"/>
            <a:ext cx="11159815" cy="109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Gdzie można przeprowadzić diagnozę?</a:t>
            </a:r>
          </a:p>
        </p:txBody>
      </p:sp>
      <p:sp>
        <p:nvSpPr>
          <p:cNvPr id="142" name="Google Shape;122;g3694067886b_0_28"/>
          <p:cNvSpPr txBox="1"/>
          <p:nvPr/>
        </p:nvSpPr>
        <p:spPr>
          <a:xfrm>
            <a:off x="311699" y="1152474"/>
            <a:ext cx="11476202" cy="4518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Poradnie psychologiczno-pedagogiczne (PPP)</a:t>
            </a:r>
            <a:r>
              <a:t> – dla dzieci i młodzieży, bezpłatne.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Gabinety psychologiczne / psychiatryczne</a:t>
            </a:r>
            <a:r>
              <a:t> – dla dzieci i dorosłych.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Centra zdrowia psychicznego / kliniki specjalistyczne</a:t>
            </a:r>
            <a:r>
              <a:t>.</a:t>
            </a:r>
          </a:p>
          <a:p>
            <a:pPr marL="457200" indent="-317500" defTabSz="457200">
              <a:spcBef>
                <a:spcPts val="1200"/>
              </a:spcBef>
              <a:buSzPct val="100000"/>
              <a:buFont typeface="Times Roman"/>
              <a:buChar char="•"/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Przychodnie i szpitale z oddziałami psychiatrii.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27;g3694067886b_0_34" descr="Google Shape;127;g3694067886b_0_3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Google Shape;128;g3694067886b_0_34"/>
          <p:cNvSpPr txBox="1"/>
          <p:nvPr/>
        </p:nvSpPr>
        <p:spPr>
          <a:xfrm>
            <a:off x="174176" y="445025"/>
            <a:ext cx="8520603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Czym jest spektrum autyzmu?</a:t>
            </a:r>
          </a:p>
        </p:txBody>
      </p:sp>
      <p:sp>
        <p:nvSpPr>
          <p:cNvPr id="146" name="Google Shape;129;g3694067886b_0_34"/>
          <p:cNvSpPr txBox="1"/>
          <p:nvPr/>
        </p:nvSpPr>
        <p:spPr>
          <a:xfrm>
            <a:off x="108364" y="1111699"/>
            <a:ext cx="11476203" cy="4518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 defTabSz="397763">
              <a:spcBef>
                <a:spcPts val="1300"/>
              </a:spcBef>
              <a:defRPr b="1" sz="1479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795527">
              <a:defRPr sz="1479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/>
              <a:t>Spektrum autyzmu (ASD – Autism Spectrum Disorder) charakteryzuje się:</a:t>
            </a:r>
            <a:endParaRPr b="1"/>
          </a:p>
          <a:p>
            <a:pPr defTabSz="795527">
              <a:defRPr sz="1479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marL="116305" indent="-116305" defTabSz="397763">
              <a:spcBef>
                <a:spcPts val="1000"/>
              </a:spcBef>
              <a:buSzPct val="100000"/>
              <a:buChar char="-"/>
              <a:defRPr sz="1479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trwałymi deficytami w zakresie zdolności inicjowania, podtrzymywania wzajemnych interakcji społecznych i komunikacji społecznej oraz</a:t>
            </a:r>
          </a:p>
          <a:p>
            <a:pPr marL="116305" indent="-116305" defTabSz="397763">
              <a:spcBef>
                <a:spcPts val="1000"/>
              </a:spcBef>
              <a:buSzPct val="100000"/>
              <a:buChar char="-"/>
              <a:defRPr sz="1479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 szeregiem ograniczonych, powtarzających się i nieelastycznych wzorców zachowania, zainteresowań lub działań, które są wyraźnie nietypowe lub nadmierne w stosunku do wieku danej osoby oraz kontekstu społeczno- kulturowego (WHO, 2022).</a:t>
            </a:r>
          </a:p>
          <a:p>
            <a:pPr defTabSz="397763">
              <a:spcBef>
                <a:spcPts val="1000"/>
              </a:spcBef>
              <a:defRPr sz="1479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397763">
              <a:spcBef>
                <a:spcPts val="1000"/>
              </a:spcBef>
              <a:defRPr sz="1479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Link do filmu:</a:t>
            </a:r>
          </a:p>
          <a:p>
            <a:pPr defTabSz="397763">
              <a:spcBef>
                <a:spcPts val="1000"/>
              </a:spcBef>
              <a:defRPr sz="1479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https://www.youtube.com/watch?v=p9xAo2-DIio</a:t>
            </a:r>
          </a:p>
          <a:p>
            <a:pPr defTabSz="397763">
              <a:spcBef>
                <a:spcPts val="1000"/>
              </a:spcBef>
              <a:defRPr sz="1479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397763">
              <a:lnSpc>
                <a:spcPct val="150000"/>
              </a:lnSpc>
              <a:spcBef>
                <a:spcPts val="2600"/>
              </a:spcBef>
              <a:defRPr sz="1479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397763">
              <a:spcBef>
                <a:spcPts val="1000"/>
              </a:spcBef>
              <a:defRPr sz="1276"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34;g3694067886b_0_40" descr="Google Shape;134;g3694067886b_0_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Google Shape;135;g3694067886b_0_40"/>
          <p:cNvSpPr txBox="1"/>
          <p:nvPr/>
        </p:nvSpPr>
        <p:spPr>
          <a:xfrm>
            <a:off x="311699" y="445025"/>
            <a:ext cx="11243111" cy="55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 defTabSz="457200">
              <a:spcBef>
                <a:spcPts val="1400"/>
              </a:spcBef>
              <a:defRPr sz="24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Dlaczego mówimy o spektrum?</a:t>
            </a:r>
          </a:p>
        </p:txBody>
      </p:sp>
      <p:sp>
        <p:nvSpPr>
          <p:cNvPr id="152" name="Google Shape;136;g3694067886b_0_40"/>
          <p:cNvSpPr txBox="1"/>
          <p:nvPr/>
        </p:nvSpPr>
        <p:spPr>
          <a:xfrm>
            <a:off x="311699" y="1152474"/>
            <a:ext cx="11476202" cy="1936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Objawy autyzmu mogą być bardzo różne u różnych osób – od łagodnych po bardzo nasilone. Niektóre dzieci mają trudności z mową, inne mówią płynnie, ale mają problemy w kontaktach społecznych. </a:t>
            </a:r>
          </a:p>
          <a:p>
            <a:pPr defTabSz="457200">
              <a:lnSpc>
                <a:spcPct val="150000"/>
              </a:lnSpc>
              <a:spcBef>
                <a:spcPts val="1400"/>
              </a:spcBef>
              <a:defRPr sz="1700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Nie istnieje jeden „typowy” obraz autyzmu – każda osoba w spektrum jest inna.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41;g3694067886b_0_46" descr="Google Shape;141;g3694067886b_0_4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2243" y="5783927"/>
            <a:ext cx="2628446" cy="74827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Google Shape;142;g3694067886b_0_46"/>
          <p:cNvSpPr txBox="1"/>
          <p:nvPr/>
        </p:nvSpPr>
        <p:spPr>
          <a:xfrm>
            <a:off x="394638" y="267298"/>
            <a:ext cx="8520601" cy="652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>
            <a:lvl1pPr>
              <a:defRPr sz="31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/>
            <a:r>
              <a:t>Jak często występuje</a:t>
            </a:r>
          </a:p>
        </p:txBody>
      </p:sp>
      <p:sp>
        <p:nvSpPr>
          <p:cNvPr id="156" name="Google Shape;143;g3694067886b_0_46"/>
          <p:cNvSpPr txBox="1"/>
          <p:nvPr/>
        </p:nvSpPr>
        <p:spPr>
          <a:xfrm>
            <a:off x="357899" y="1259109"/>
            <a:ext cx="5532415" cy="775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marL="160421" indent="-160421" defTabSz="457200">
              <a:lnSpc>
                <a:spcPct val="120000"/>
              </a:lnSpc>
              <a:spcBef>
                <a:spcPts val="3000"/>
              </a:spcBef>
              <a:buSzPct val="100000"/>
              <a:buChar char="•"/>
              <a:defRPr sz="1600">
                <a:solidFill>
                  <a:srgbClr val="3C3C3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Szacuje się, że około </a:t>
            </a:r>
            <a:r>
              <a:rPr b="1"/>
              <a:t>1-2% światowej populacji</a:t>
            </a:r>
            <a:r>
              <a:t> to osoby w spektrum autyzmu. </a:t>
            </a:r>
          </a:p>
          <a:p>
            <a:pPr marL="160421" indent="-160421" defTabSz="457200">
              <a:lnSpc>
                <a:spcPct val="120000"/>
              </a:lnSpc>
              <a:spcBef>
                <a:spcPts val="3000"/>
              </a:spcBef>
              <a:buSzPct val="100000"/>
              <a:buChar char="•"/>
              <a:defRPr sz="1600">
                <a:solidFill>
                  <a:srgbClr val="3C3C3B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dotyczy znacznie częściej chłopców niż dziewcząt — </a:t>
            </a:r>
            <a:r>
              <a:rPr b="1"/>
              <a:t>u chłopców jest diagnozowany aż 4 razy częściej</a:t>
            </a:r>
            <a:r>
              <a:t>. Statystyka ta bywa jednak krytykowana przez niektórych specjalistów, którzy wskazują na różnice w objawach związane z płcią i niewystarczające dopasowanie klasyfikacji do objawów dziewczęcych oraz większą </a:t>
            </a:r>
            <a:r>
              <a:rPr b="1"/>
              <a:t>skłonność dziewczynek do dopasowywania się do norm społecznych</a:t>
            </a:r>
            <a:r>
              <a:t> i wynikające z tego maskowanie trudności.</a:t>
            </a:r>
          </a:p>
          <a:p>
            <a:pPr lvl="4"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  <a:p>
            <a:pPr defTabSz="457200">
              <a:lnSpc>
                <a:spcPct val="120000"/>
              </a:lnSpc>
              <a:spcBef>
                <a:spcPts val="1200"/>
              </a:spcBef>
              <a:defRPr b="1" sz="1700">
                <a:latin typeface="Proxima Nova"/>
                <a:ea typeface="Proxima Nova"/>
                <a:cs typeface="Proxima Nova"/>
                <a:sym typeface="Proxima Nova"/>
              </a:defRPr>
            </a:pPr>
          </a:p>
        </p:txBody>
      </p:sp>
      <p:pic>
        <p:nvPicPr>
          <p:cNvPr id="157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9790" y="66706"/>
            <a:ext cx="3375291" cy="513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