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1" name="Shape 12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 tytułowy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Tekst tytułowy</a:t>
            </a:r>
          </a:p>
        </p:txBody>
      </p:sp>
      <p:sp>
        <p:nvSpPr>
          <p:cNvPr id="12" name="Treść - poziom 1…"/>
          <p:cNvSpPr txBox="1"/>
          <p:nvPr>
            <p:ph type="body" sz="quarter" idx="1"/>
          </p:nvPr>
        </p:nvSpPr>
        <p:spPr>
          <a:xfrm>
            <a:off x="1524000" y="3602037"/>
            <a:ext cx="9144000" cy="1655765"/>
          </a:xfrm>
          <a:prstGeom prst="rect">
            <a:avLst/>
          </a:prstGeom>
        </p:spPr>
        <p:txBody>
          <a:bodyPr/>
          <a:lstStyle>
            <a:lvl1pPr marL="304800" indent="-254000" algn="ctr">
              <a:buClrTx/>
              <a:buSzTx/>
              <a:buFontTx/>
              <a:buNone/>
              <a:defRPr sz="2400"/>
            </a:lvl1pPr>
            <a:lvl2pPr marL="304800" indent="50800" algn="ctr">
              <a:buClrTx/>
              <a:buSzTx/>
              <a:buFontTx/>
              <a:buNone/>
              <a:defRPr sz="2400"/>
            </a:lvl2pPr>
            <a:lvl3pPr marL="304800" indent="50800" algn="ctr">
              <a:buClrTx/>
              <a:buSzTx/>
              <a:buFontTx/>
              <a:buNone/>
              <a:defRPr sz="2400"/>
            </a:lvl3pPr>
            <a:lvl4pPr marL="304800" indent="50800" algn="ctr">
              <a:buClrTx/>
              <a:buSzTx/>
              <a:buFontTx/>
              <a:buNone/>
              <a:defRPr sz="2400"/>
            </a:lvl4pPr>
            <a:lvl5pPr marL="304800" indent="50800" algn="ctr">
              <a:buClrTx/>
              <a:buSzTx/>
              <a:buFontTx/>
              <a:buNone/>
              <a:defRPr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96" name="Treść - poziom 1…"/>
          <p:cNvSpPr txBox="1"/>
          <p:nvPr>
            <p:ph type="body" idx="1"/>
          </p:nvPr>
        </p:nvSpPr>
        <p:spPr>
          <a:xfrm rot="5400000">
            <a:off x="3920330" y="-1256506"/>
            <a:ext cx="4351340" cy="10515601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97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kst tytułowy"/>
          <p:cNvSpPr txBox="1"/>
          <p:nvPr>
            <p:ph type="title"/>
          </p:nvPr>
        </p:nvSpPr>
        <p:spPr>
          <a:xfrm rot="5400000">
            <a:off x="7133431" y="1956592"/>
            <a:ext cx="5811841" cy="2628902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105" name="Treść - poziom 1…"/>
          <p:cNvSpPr txBox="1"/>
          <p:nvPr>
            <p:ph type="body" idx="1"/>
          </p:nvPr>
        </p:nvSpPr>
        <p:spPr>
          <a:xfrm rot="5400000">
            <a:off x="1799431" y="-596107"/>
            <a:ext cx="5811838" cy="7734301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06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kst tytułowy"/>
          <p:cNvSpPr txBox="1"/>
          <p:nvPr>
            <p:ph type="title"/>
          </p:nvPr>
        </p:nvSpPr>
        <p:spPr>
          <a:xfrm>
            <a:off x="1981200" y="274638"/>
            <a:ext cx="8229600" cy="1143001"/>
          </a:xfrm>
          <a:prstGeom prst="rect">
            <a:avLst/>
          </a:prstGeom>
        </p:spPr>
        <p:txBody>
          <a:bodyPr lIns="45718" tIns="45718" rIns="45718" bIns="45718"/>
          <a:lstStyle>
            <a:lvl1pPr algn="ctr" defTabSz="457200">
              <a:lnSpc>
                <a:spcPct val="100000"/>
              </a:lnSpc>
            </a:lvl1pPr>
          </a:lstStyle>
          <a:p>
            <a:pPr/>
            <a:r>
              <a:t>Tekst tytułowy</a:t>
            </a:r>
          </a:p>
        </p:txBody>
      </p:sp>
      <p:sp>
        <p:nvSpPr>
          <p:cNvPr id="114" name="Numer slajdu"/>
          <p:cNvSpPr txBox="1"/>
          <p:nvPr>
            <p:ph type="sldNum" sz="quarter" idx="2"/>
          </p:nvPr>
        </p:nvSpPr>
        <p:spPr>
          <a:xfrm>
            <a:off x="9952178" y="6414761"/>
            <a:ext cx="258623" cy="248303"/>
          </a:xfrm>
          <a:prstGeom prst="rect">
            <a:avLst/>
          </a:prstGeom>
        </p:spPr>
        <p:txBody>
          <a:bodyPr lIns="45718" tIns="45718" rIns="45718" bIns="45718"/>
          <a:lstStyle>
            <a:lvl1pPr defTabSz="4572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28" name="Treść - poziom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29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kst tytułowy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Tekst tytułowy</a:t>
            </a:r>
          </a:p>
        </p:txBody>
      </p:sp>
      <p:sp>
        <p:nvSpPr>
          <p:cNvPr id="37" name="Treść - poziom 1…"/>
          <p:cNvSpPr txBox="1"/>
          <p:nvPr>
            <p:ph type="body" sz="quarter" idx="1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</p:spPr>
        <p:txBody>
          <a:bodyPr/>
          <a:lstStyle>
            <a:lvl1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228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46" name="Treść - poziom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7" name="Google Shape;36;p9"/>
          <p:cNvSpPr txBox="1"/>
          <p:nvPr>
            <p:ph type="body" sz="half" idx="2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kst tytułowy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56" name="Treść - poziom 1…"/>
          <p:cNvSpPr txBox="1"/>
          <p:nvPr>
            <p:ph type="body" sz="quarter" idx="1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</p:spPr>
        <p:txBody>
          <a:bodyPr anchor="b"/>
          <a:lstStyle>
            <a:lvl1pPr marL="0" indent="228600">
              <a:buClrTx/>
              <a:buSzTx/>
              <a:buFontTx/>
              <a:buNone/>
              <a:defRPr b="1" sz="2400"/>
            </a:lvl1pPr>
            <a:lvl2pPr marL="0" indent="228600">
              <a:buClrTx/>
              <a:buSzTx/>
              <a:buFontTx/>
              <a:buNone/>
              <a:defRPr b="1" sz="2400"/>
            </a:lvl2pPr>
            <a:lvl3pPr marL="0" indent="228600">
              <a:buClrTx/>
              <a:buSzTx/>
              <a:buFontTx/>
              <a:buNone/>
              <a:defRPr b="1" sz="2400"/>
            </a:lvl3pPr>
            <a:lvl4pPr marL="0" indent="228600">
              <a:buClrTx/>
              <a:buSzTx/>
              <a:buFontTx/>
              <a:buNone/>
              <a:defRPr b="1" sz="2400"/>
            </a:lvl4pPr>
            <a:lvl5pPr marL="0" indent="228600">
              <a:buClrTx/>
              <a:buSzTx/>
              <a:buFontTx/>
              <a:buNone/>
              <a:defRPr b="1"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57" name="Google Shape;43;p10"/>
          <p:cNvSpPr txBox="1"/>
          <p:nvPr>
            <p:ph type="body" sz="half" idx="21"/>
          </p:nvPr>
        </p:nvSpPr>
        <p:spPr>
          <a:xfrm>
            <a:off x="839787" y="2505075"/>
            <a:ext cx="5157788" cy="3684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8" name="Google Shape;44;p10"/>
          <p:cNvSpPr txBox="1"/>
          <p:nvPr>
            <p:ph type="body" sz="quarter" idx="22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9" name="Google Shape;45;p10"/>
          <p:cNvSpPr txBox="1"/>
          <p:nvPr>
            <p:ph type="body" sz="half" idx="23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6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kst tytułowy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Tekst tytułowy</a:t>
            </a:r>
          </a:p>
        </p:txBody>
      </p:sp>
      <p:sp>
        <p:nvSpPr>
          <p:cNvPr id="76" name="Treść - poziom 1…"/>
          <p:cNvSpPr txBox="1"/>
          <p:nvPr>
            <p:ph type="body" sz="half" idx="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/>
          <a:lstStyle>
            <a:lvl1pPr indent="-431800">
              <a:buSzPts val="3200"/>
              <a:defRPr sz="3200"/>
            </a:lvl1pPr>
            <a:lvl2pPr marL="972457" indent="-464457">
              <a:buSzPts val="3200"/>
              <a:defRPr sz="3200"/>
            </a:lvl2pPr>
            <a:lvl3pPr marL="1498600" indent="-508000">
              <a:buSzPts val="3200"/>
              <a:defRPr sz="3200"/>
            </a:lvl3pPr>
            <a:lvl4pPr marL="2042160" indent="-568960">
              <a:buSzPts val="3200"/>
              <a:defRPr sz="3200"/>
            </a:lvl4pPr>
            <a:lvl5pPr marL="2499360" indent="-568960">
              <a:buSzPts val="3200"/>
              <a:defRPr sz="32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77" name="Google Shape;57;p12"/>
          <p:cNvSpPr txBox="1"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kst tytułowy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Tekst tytułowy</a:t>
            </a:r>
          </a:p>
        </p:txBody>
      </p:sp>
      <p:sp>
        <p:nvSpPr>
          <p:cNvPr id="86" name="Google Shape;63;p13"/>
          <p:cNvSpPr/>
          <p:nvPr>
            <p:ph type="pic" sz="half" idx="2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Treść - poziom 1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228600">
              <a:buClrTx/>
              <a:buSzTx/>
              <a:buFontTx/>
              <a:buNone/>
              <a:defRPr sz="1600"/>
            </a:lvl1pPr>
            <a:lvl2pPr marL="0" indent="228600">
              <a:buClrTx/>
              <a:buSzTx/>
              <a:buFontTx/>
              <a:buNone/>
              <a:defRPr sz="1600"/>
            </a:lvl2pPr>
            <a:lvl3pPr marL="0" indent="228600">
              <a:buClrTx/>
              <a:buSzTx/>
              <a:buFontTx/>
              <a:buNone/>
              <a:defRPr sz="1600"/>
            </a:lvl3pPr>
            <a:lvl4pPr marL="0" indent="228600">
              <a:buClrTx/>
              <a:buSzTx/>
              <a:buFontTx/>
              <a:buNone/>
              <a:defRPr sz="1600"/>
            </a:lvl4pPr>
            <a:lvl5pPr marL="0" indent="228600">
              <a:buClrTx/>
              <a:buSzTx/>
              <a:buFontTx/>
              <a:buNone/>
              <a:defRPr sz="16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tytułowy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normAutofit fontScale="100000" lnSpcReduction="0"/>
          </a:bodyPr>
          <a:lstStyle/>
          <a:p>
            <a:pPr/>
            <a:r>
              <a:t>Tekst tytułowy</a:t>
            </a:r>
          </a:p>
        </p:txBody>
      </p:sp>
      <p:sp>
        <p:nvSpPr>
          <p:cNvPr id="3" name="Treść - poziom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" name="Numer slajdu"/>
          <p:cNvSpPr txBox="1"/>
          <p:nvPr>
            <p:ph type="sldNum" sz="quarter" idx="2"/>
          </p:nvPr>
        </p:nvSpPr>
        <p:spPr>
          <a:xfrm>
            <a:off x="11095219" y="6414781"/>
            <a:ext cx="258582" cy="248263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4572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71550" marR="0" indent="-40005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508760" marR="0" indent="-4800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2019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4765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9337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3909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8481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305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hyperlink" Target="https://www.youtube.com/watch?v=JYSX88h-qIc" TargetMode="External"/><Relationship Id="rId5" Type="http://schemas.openxmlformats.org/officeDocument/2006/relationships/hyperlink" Target="https://www.youtube.com/watch?v=8N9Y7OY7cXk" TargetMode="External"/><Relationship Id="rId6" Type="http://schemas.openxmlformats.org/officeDocument/2006/relationships/hyperlink" Target="https://www.youtube.com/watch?v=Kh74kZMm1Io" TargetMode="Externa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84;p1"/>
          <p:cNvSpPr txBox="1"/>
          <p:nvPr>
            <p:ph type="ctrTitle"/>
          </p:nvPr>
        </p:nvSpPr>
        <p:spPr>
          <a:xfrm>
            <a:off x="1050517" y="1122362"/>
            <a:ext cx="10333071" cy="3184439"/>
          </a:xfrm>
          <a:prstGeom prst="rect">
            <a:avLst/>
          </a:prstGeom>
        </p:spPr>
        <p:txBody>
          <a:bodyPr anchor="t"/>
          <a:lstStyle/>
          <a:p>
            <a:pPr>
              <a:defRPr b="1" sz="24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osobowości i odżywiania- co to jest i skąd się bierze?</a:t>
            </a:r>
          </a:p>
          <a:p>
            <a:pPr>
              <a:defRPr b="1" sz="20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 sz="20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 sz="20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 sz="20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„Ochrona i promocja zdrowia psychicznego dotyczącą psychoedukacji rodziców/opiekunów w zakresie rozwoju i funkcjonowania dzieci i młodzieży”</a:t>
            </a:r>
          </a:p>
          <a:p>
            <a:pPr>
              <a:defRPr b="1"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„Zrozumieć nastolatka- grupy psychoedukacyjne dla rodziców/młodzieży i nauczycieli”</a:t>
            </a:r>
          </a:p>
        </p:txBody>
      </p:sp>
      <p:pic>
        <p:nvPicPr>
          <p:cNvPr id="124" name="Google Shape;85;p1" descr="Google Shape;85;p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77438" y="5134697"/>
            <a:ext cx="3121425" cy="888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Google Shape;86;p1" descr="Google Shape;86;p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470501" y="5050966"/>
            <a:ext cx="3123308" cy="833440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Google Shape;87;p1"/>
          <p:cNvSpPr txBox="1"/>
          <p:nvPr/>
        </p:nvSpPr>
        <p:spPr>
          <a:xfrm>
            <a:off x="3362743" y="6106600"/>
            <a:ext cx="5155090" cy="2482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Zadanie współfinansowane ze środków Samorządu Województwa Mazowieckiego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itle 1"/>
          <p:cNvSpPr txBox="1"/>
          <p:nvPr>
            <p:ph type="title"/>
          </p:nvPr>
        </p:nvSpPr>
        <p:spPr>
          <a:xfrm>
            <a:off x="-188882" y="-25954"/>
            <a:ext cx="12283614" cy="668957"/>
          </a:xfrm>
          <a:prstGeom prst="rect">
            <a:avLst/>
          </a:prstGeom>
        </p:spPr>
        <p:txBody>
          <a:bodyPr/>
          <a:lstStyle>
            <a:lvl1pPr>
              <a:defRPr sz="2700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Zaburzenia osobowości u nastolatków – charakterystyka i wsparcie</a:t>
            </a:r>
          </a:p>
        </p:txBody>
      </p:sp>
      <p:graphicFrame>
        <p:nvGraphicFramePr>
          <p:cNvPr id="175" name="Table 2"/>
          <p:cNvGraphicFramePr/>
          <p:nvPr/>
        </p:nvGraphicFramePr>
        <p:xfrm>
          <a:off x="269166" y="675099"/>
          <a:ext cx="11653666" cy="5150366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679246"/>
                <a:gridCol w="2256494"/>
                <a:gridCol w="2536229"/>
                <a:gridCol w="2593187"/>
                <a:gridCol w="2588509"/>
              </a:tblGrid>
              <a:tr h="695888">
                <a:tc>
                  <a:txBody>
                    <a:bodyPr/>
                    <a:lstStyle/>
                    <a:p>
                      <a:pPr algn="l" defTabSz="4572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Typ zaburzenia / cechy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Objawy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Reakcje otoczenia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Jak wspierać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000">
                          <a:solidFill>
                            <a:srgbClr val="FFFFFF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Przykładowe wypowiedzi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4F81BD"/>
                    </a:solidFill>
                  </a:tcPr>
                </a:tc>
              </a:tr>
              <a:tr h="976722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Borderline / chwiejność emocjonalna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Silne wahania nastroju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Lęk przed odrzuceniem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Niestabilny obraz siebie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Impulsywność, samouszkodzenia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Poczucie pustki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Niestabilne relacje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Nadopiekuńczość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Frustracja („znowu dramaty”)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Unikanie kontaktu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Krytyka („musisz nad sobą panować”)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Terapia dialektyczno-behawioralna (DBT-A)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Nauka regulacji emocji, tolerancji napięcia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Praca nad tożsamością i relacjami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Wsparcie rodziny i szkoły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„Nie wiem, kim jestem.”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„Jak mnie zostawisz, nie dam rady żyć.”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„Kocham cię – nienawidzę cię.”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</a:tr>
              <a:tr h="837544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Osobowość narcystyczna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Potrzeba uznania i podziwu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Trudność w znoszeniu krytyki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Poczucie wyjątkowości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Brak empatii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Wyolbrzymianie sukcesów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Konflikty z rówieśnikami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Złość na krytykę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Izolacja lub agresja przy braku uznania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Psychoterapia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Nauka empatii i odpowiedzialności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Realistyczna ocena sukcesów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Modelowanie współpracy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„Jestem lepszy od innych.”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„Nie znoszę, jak ktoś mnie krytykuje.”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</a:tr>
              <a:tr h="837544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Osobowość unikająca (lękowa)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Lęk przed oceną i krytyką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Unikanie kontaktów społecznych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Niska samoocena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Nadwrażliwość na odrzucenie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Zachęcanie lub krytyka („wyjdź do ludzi”)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Niezrozumienie („jest nieśmiały”)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Czasem izolacja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100263" indent="-100263" algn="l" defTabSz="457200">
                        <a:lnSpc>
                          <a:spcPct val="120000"/>
                        </a:lnSpc>
                        <a:buSzPct val="100000"/>
                        <a:buChar char="•"/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Psychoterapia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Stopniowa ekspozycja społeczna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Ćwiczenie asertywności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Wsparcie emocjonalne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„Na pewno mnie nie polubią.”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„Lepiej się nie odzywać.”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</a:tr>
              <a:tr h="837544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Osobowość zależna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Potrzeba opieki i wsparcia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Trudność w podejmowaniu decyzji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Lęk przed samotnością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Uległość wobec innych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Rodzice decydują za dziecko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Wykorzystywanie przez rówieśników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Frustracja bliskich („nie potrafi być sam”)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Wzmacnianie autonomii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Nauka podejmowania decyzji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Stopniowanie odpowiedzialności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Terapia poznawczo-behawioralna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„Nie wiem, co mam zrobić bez ciebie.”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„Proszę, powiedz mi, jak postąpić.”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8ECF4"/>
                    </a:solidFill>
                  </a:tcPr>
                </a:tc>
              </a:tr>
              <a:tr h="965123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Osobowość dyssocjalna (antyspołeczna)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Lekceważenie norm i zasad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Brak empatii i poczucia winy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Agresja, manipulacja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Skłonność do ryzyka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Konflikty z autorytetami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Próby kar i sankcji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Odtrącenie przez grupę rówieśniczą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Terapie behawioralne i integracyjne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Nauka konsekwencji działań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Praca nad empatią i odpowiedzialnością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• Strukturalne wsparcie środowiskowe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„Nie obchodzi mnie, co o mnie myślą.”</a:t>
                      </a:r>
                    </a:p>
                    <a:p>
                      <a:pPr algn="l" defTabSz="457200">
                        <a:lnSpc>
                          <a:spcPct val="120000"/>
                        </a:lnSpc>
                        <a:defRPr b="1" sz="1000">
                          <a:latin typeface="Proxima Nova"/>
                          <a:ea typeface="Proxima Nova"/>
                          <a:cs typeface="Proxima Nova"/>
                          <a:sym typeface="Proxima Nova"/>
                        </a:defRPr>
                      </a:pPr>
                      <a:r>
                        <a:t>„Robię, co chcę.”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CFD7E7"/>
                    </a:solidFill>
                  </a:tcPr>
                </a:tc>
              </a:tr>
            </a:tbl>
          </a:graphicData>
        </a:graphic>
      </p:graphicFrame>
      <p:pic>
        <p:nvPicPr>
          <p:cNvPr id="176" name="Google Shape;141;g3694067886b_0_46" descr="Google Shape;141;g3694067886b_0_4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16408" y="6139786"/>
            <a:ext cx="2349841" cy="66895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41;g3694067886b_0_46" descr="Google Shape;141;g3694067886b_0_4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Google Shape;142;g3694067886b_0_46"/>
          <p:cNvSpPr txBox="1"/>
          <p:nvPr/>
        </p:nvSpPr>
        <p:spPr>
          <a:xfrm>
            <a:off x="394638" y="267298"/>
            <a:ext cx="9478197" cy="652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>
              <a:defRPr sz="31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Zaburzenia odżywiania- co to jest i skąd się bierze:</a:t>
            </a:r>
          </a:p>
        </p:txBody>
      </p:sp>
      <p:sp>
        <p:nvSpPr>
          <p:cNvPr id="180" name="Google Shape;143;g3694067886b_0_46"/>
          <p:cNvSpPr txBox="1"/>
          <p:nvPr/>
        </p:nvSpPr>
        <p:spPr>
          <a:xfrm>
            <a:off x="484899" y="1406102"/>
            <a:ext cx="10723134" cy="26466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/>
          <a:p>
            <a:pPr defTabSz="457200">
              <a:lnSpc>
                <a:spcPct val="150000"/>
              </a:lnSpc>
              <a:spcBef>
                <a:spcPts val="12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To szkodliwy dla jednostki sposób odżywiania przejawiający się niewłaściwymi zachowaniami w aspekcie </a:t>
            </a:r>
            <a:r>
              <a:rPr u="sng"/>
              <a:t>ilości, sposobu, częstości jedzenia posiłków, a także jakości potraw oraz towarzyszących emocji</a:t>
            </a:r>
            <a:r>
              <a:t>. Zachowania te mają </a:t>
            </a:r>
            <a:r>
              <a:rPr u="sng"/>
              <a:t>negatywny wpływ na funkcjonowanie organizmu, relacje społeczne, sferę uczuć, </a:t>
            </a:r>
            <a:r>
              <a:t>a także wielowymiarowy rozwój człowieka </a:t>
            </a:r>
            <a:r>
              <a:rPr b="0" sz="1400"/>
              <a:t>(Tołubińska T., Myszkowska-Ryciak J., 2012). </a:t>
            </a:r>
          </a:p>
          <a:p>
            <a:pPr defTabSz="457200">
              <a:lnSpc>
                <a:spcPct val="150000"/>
              </a:lnSpc>
              <a:spcBef>
                <a:spcPts val="12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te mają podłoże psychiczne i często są objawem głębszych problemów emocjonalnych.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ounded Rectangle 2"/>
          <p:cNvSpPr/>
          <p:nvPr/>
        </p:nvSpPr>
        <p:spPr>
          <a:xfrm>
            <a:off x="372109" y="817790"/>
            <a:ext cx="5592928" cy="1539242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3" name="Rectangle 3"/>
          <p:cNvSpPr/>
          <p:nvPr/>
        </p:nvSpPr>
        <p:spPr>
          <a:xfrm>
            <a:off x="372108" y="812600"/>
            <a:ext cx="5592931" cy="182882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4" name="TextBox 4"/>
          <p:cNvSpPr txBox="1"/>
          <p:nvPr/>
        </p:nvSpPr>
        <p:spPr>
          <a:xfrm>
            <a:off x="692786" y="1100818"/>
            <a:ext cx="3756134" cy="340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Anoreksja (jadłowstręt psychiczny)</a:t>
            </a:r>
          </a:p>
        </p:txBody>
      </p:sp>
      <p:sp>
        <p:nvSpPr>
          <p:cNvPr id="185" name="TextBox 5"/>
          <p:cNvSpPr txBox="1"/>
          <p:nvPr/>
        </p:nvSpPr>
        <p:spPr>
          <a:xfrm>
            <a:off x="737869" y="1568197"/>
            <a:ext cx="4861409" cy="509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Celowe głodzenie się i intensywna utrata masy ciała; mimo skrajnej niedowagi osoba może postrzegać siebie jako „za grubą”.</a:t>
            </a:r>
          </a:p>
        </p:txBody>
      </p:sp>
      <p:sp>
        <p:nvSpPr>
          <p:cNvPr id="186" name="Rounded Rectangle 6"/>
          <p:cNvSpPr/>
          <p:nvPr/>
        </p:nvSpPr>
        <p:spPr>
          <a:xfrm>
            <a:off x="6239357" y="817790"/>
            <a:ext cx="5592927" cy="1539242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7" name="Rectangle 7"/>
          <p:cNvSpPr/>
          <p:nvPr/>
        </p:nvSpPr>
        <p:spPr>
          <a:xfrm>
            <a:off x="6239357" y="812600"/>
            <a:ext cx="5592929" cy="182882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8" name="TextBox 8"/>
          <p:cNvSpPr txBox="1"/>
          <p:nvPr/>
        </p:nvSpPr>
        <p:spPr>
          <a:xfrm>
            <a:off x="6605116" y="1112498"/>
            <a:ext cx="3503249" cy="340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Bulimia (żarłoczność psychiczna)</a:t>
            </a:r>
          </a:p>
        </p:txBody>
      </p:sp>
      <p:sp>
        <p:nvSpPr>
          <p:cNvPr id="189" name="TextBox 9"/>
          <p:cNvSpPr txBox="1"/>
          <p:nvPr/>
        </p:nvSpPr>
        <p:spPr>
          <a:xfrm>
            <a:off x="6605116" y="1453897"/>
            <a:ext cx="4861409" cy="737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Napady objadania się, po których następują działania kompensacyjne, np. prowokowanie wymiotów, głodówki, intensywne ćwiczenia.</a:t>
            </a:r>
          </a:p>
        </p:txBody>
      </p:sp>
      <p:sp>
        <p:nvSpPr>
          <p:cNvPr id="190" name="Rounded Rectangle 10"/>
          <p:cNvSpPr/>
          <p:nvPr/>
        </p:nvSpPr>
        <p:spPr>
          <a:xfrm>
            <a:off x="372109" y="2631350"/>
            <a:ext cx="5592928" cy="1539242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1" name="Rectangle 11"/>
          <p:cNvSpPr/>
          <p:nvPr/>
        </p:nvSpPr>
        <p:spPr>
          <a:xfrm>
            <a:off x="372108" y="2654237"/>
            <a:ext cx="5592931" cy="182882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2" name="TextBox 12"/>
          <p:cNvSpPr txBox="1"/>
          <p:nvPr/>
        </p:nvSpPr>
        <p:spPr>
          <a:xfrm>
            <a:off x="725846" y="2950211"/>
            <a:ext cx="4630498" cy="340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Zaburzenie z napadami objadania się (BED)</a:t>
            </a:r>
          </a:p>
        </p:txBody>
      </p:sp>
      <p:sp>
        <p:nvSpPr>
          <p:cNvPr id="193" name="TextBox 13"/>
          <p:cNvSpPr txBox="1"/>
          <p:nvPr/>
        </p:nvSpPr>
        <p:spPr>
          <a:xfrm>
            <a:off x="737869" y="3449211"/>
            <a:ext cx="4861409" cy="509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Regularne, niekontrolowane spożywanie dużej ilości jedzenia bez stosowania działań kompensacyjnych.</a:t>
            </a:r>
          </a:p>
        </p:txBody>
      </p:sp>
      <p:sp>
        <p:nvSpPr>
          <p:cNvPr id="194" name="Rounded Rectangle 14"/>
          <p:cNvSpPr/>
          <p:nvPr/>
        </p:nvSpPr>
        <p:spPr>
          <a:xfrm>
            <a:off x="6239357" y="2631350"/>
            <a:ext cx="5592927" cy="1539242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5" name="Rectangle 15"/>
          <p:cNvSpPr/>
          <p:nvPr/>
        </p:nvSpPr>
        <p:spPr>
          <a:xfrm>
            <a:off x="6239357" y="2654237"/>
            <a:ext cx="5592929" cy="182882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6" name="TextBox 16"/>
          <p:cNvSpPr txBox="1"/>
          <p:nvPr/>
        </p:nvSpPr>
        <p:spPr>
          <a:xfrm>
            <a:off x="6605116" y="2950211"/>
            <a:ext cx="1215017" cy="340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Ortoreksja</a:t>
            </a:r>
          </a:p>
        </p:txBody>
      </p:sp>
      <p:sp>
        <p:nvSpPr>
          <p:cNvPr id="197" name="TextBox 17"/>
          <p:cNvSpPr txBox="1"/>
          <p:nvPr/>
        </p:nvSpPr>
        <p:spPr>
          <a:xfrm>
            <a:off x="6605116" y="3477829"/>
            <a:ext cx="4861409" cy="509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Obsesja na punkcie „zdrowego” jedzenia, prowadząca do eliminacji wielu produktów i niedoborów żywieniowych.</a:t>
            </a:r>
          </a:p>
        </p:txBody>
      </p:sp>
      <p:sp>
        <p:nvSpPr>
          <p:cNvPr id="198" name="Rounded Rectangle 18"/>
          <p:cNvSpPr/>
          <p:nvPr/>
        </p:nvSpPr>
        <p:spPr>
          <a:xfrm>
            <a:off x="372109" y="4444910"/>
            <a:ext cx="5592928" cy="1539242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9" name="Rectangle 19"/>
          <p:cNvSpPr/>
          <p:nvPr/>
        </p:nvSpPr>
        <p:spPr>
          <a:xfrm>
            <a:off x="372108" y="4438560"/>
            <a:ext cx="5592931" cy="182882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0" name="TextBox 20"/>
          <p:cNvSpPr txBox="1"/>
          <p:nvPr/>
        </p:nvSpPr>
        <p:spPr>
          <a:xfrm>
            <a:off x="737869" y="4730125"/>
            <a:ext cx="3665969" cy="340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457200">
              <a:defRPr b="1" sz="20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Bigoreksja (dysmorfia mięśniowa)</a:t>
            </a:r>
          </a:p>
        </p:txBody>
      </p:sp>
      <p:sp>
        <p:nvSpPr>
          <p:cNvPr id="201" name="TextBox 21"/>
          <p:cNvSpPr txBox="1"/>
          <p:nvPr/>
        </p:nvSpPr>
        <p:spPr>
          <a:xfrm>
            <a:off x="737869" y="5183400"/>
            <a:ext cx="4861409" cy="509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Obsesja na punkcie masy mięśniowej i sylwetki, częściej u mężczyzn.</a:t>
            </a:r>
          </a:p>
        </p:txBody>
      </p:sp>
      <p:pic>
        <p:nvPicPr>
          <p:cNvPr id="202" name="Google Shape;148;g3694067886b_0_52" descr="Google Shape;148;g3694067886b_0_5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46844" y="6106359"/>
            <a:ext cx="2298314" cy="654290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Google Shape;156;g3694067886b_0_64"/>
          <p:cNvSpPr txBox="1"/>
          <p:nvPr/>
        </p:nvSpPr>
        <p:spPr>
          <a:xfrm>
            <a:off x="335745" y="144432"/>
            <a:ext cx="11096105" cy="551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Rodzaje zaburzenia odżywiania: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155;g3694067886b_0_64" descr="Google Shape;155;g3694067886b_0_6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60101" y="5976304"/>
            <a:ext cx="2628446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Google Shape;156;g3694067886b_0_64"/>
          <p:cNvSpPr txBox="1"/>
          <p:nvPr/>
        </p:nvSpPr>
        <p:spPr>
          <a:xfrm>
            <a:off x="311697" y="445025"/>
            <a:ext cx="11096106" cy="551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Skąd się biorą zaburzenia odżywiania:</a:t>
            </a:r>
          </a:p>
        </p:txBody>
      </p:sp>
      <p:sp>
        <p:nvSpPr>
          <p:cNvPr id="207" name="Google Shape;150;g3694067886b_0_52"/>
          <p:cNvSpPr txBox="1"/>
          <p:nvPr/>
        </p:nvSpPr>
        <p:spPr>
          <a:xfrm>
            <a:off x="225638" y="963775"/>
            <a:ext cx="4898129" cy="49326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/>
          <a:p>
            <a:pPr defTabSz="457200">
              <a:spcBef>
                <a:spcPts val="1400"/>
              </a:spcBef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Czynniki psychologiczne: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niska samoocena,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perfekcjonizm,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lęk, depresja, zaburzenia lękowe,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trudności w radzeniu sobie z emocjami.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Czynniki społeczne i kulturowe: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presja społeczna dotycząca wyglądu (np. „idealna” sylwetka w mediach),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komentarze otoczenia na temat wagi czy jedzenia,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doświadczenia przemocy, prześladowania lub traumy.</a:t>
            </a:r>
          </a:p>
        </p:txBody>
      </p:sp>
      <p:sp>
        <p:nvSpPr>
          <p:cNvPr id="208" name="Google Shape;150;g3694067886b_0_52"/>
          <p:cNvSpPr txBox="1"/>
          <p:nvPr/>
        </p:nvSpPr>
        <p:spPr>
          <a:xfrm>
            <a:off x="5938775" y="972117"/>
            <a:ext cx="5583032" cy="36118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/>
          <a:p>
            <a:pPr defTabSz="457200">
              <a:spcBef>
                <a:spcPts val="14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Czynniki rodzinne: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nadopiekuńczość lub kontrola rodzicielska,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konflikty rodzinne,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historia zaburzeń odżywiania w rodzinie.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Czynniki biologiczne: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predyspozycje genetyczne,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neuroprzekaźników (np. serotoniny, dopaminy).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187;g15b19e780b5c2927_392" descr="Google Shape;187;g15b19e780b5c2927_39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211" name="Google Shape;188;g15b19e780b5c2927_392"/>
          <p:cNvSpPr txBox="1"/>
          <p:nvPr/>
        </p:nvSpPr>
        <p:spPr>
          <a:xfrm>
            <a:off x="311697" y="445025"/>
            <a:ext cx="11096106" cy="551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b="1" sz="2400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Co może się wyrażać w problemach z odżywianiem?</a:t>
            </a:r>
          </a:p>
        </p:txBody>
      </p:sp>
      <p:sp>
        <p:nvSpPr>
          <p:cNvPr id="212" name="Google Shape;150;g3694067886b_0_52"/>
          <p:cNvSpPr txBox="1"/>
          <p:nvPr/>
        </p:nvSpPr>
        <p:spPr>
          <a:xfrm>
            <a:off x="311699" y="1152474"/>
            <a:ext cx="11476202" cy="44119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/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1. Brak poczucia kontroli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Jedzenie lub jego ograniczanie staje się sposobem na odzyskanie kontroli nad swoim życiem, szczególnie gdy wszystko inne wydaje się być poza kontrolą.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2. Trudności w wyrażaniu emocji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Osoby z zaburzeniami odżywiania często mają trudność z nazwaniem lub wyrażeniem emocji takich jak złość, smutek, wstyd czy strach. Jedzenie staje się „językiem emocji”.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3. Niska samoocena i potrzeba akceptacji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Manipulowanie masą ciała bywa próbą zdobycia aprobaty innych albo sposobem na „zasłużenie” na miłość, uznanie czy uwagę.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4. Perfekcjonizm i presja bycia idealnym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Utrzymywanie określonego wyglądu może być formą dążenia do perfekcji – zwłaszcza wśród osób, które czują się „niewystarczająco dobre”.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00;g15b19e780b5c2927_425" descr="Google Shape;200;g15b19e780b5c2927_4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Google Shape;201;g15b19e780b5c2927_425"/>
          <p:cNvSpPr txBox="1"/>
          <p:nvPr/>
        </p:nvSpPr>
        <p:spPr>
          <a:xfrm>
            <a:off x="311697" y="445025"/>
            <a:ext cx="11096106" cy="551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b="1" sz="2400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Co może się wyrażać w problemach z odżywianiem?</a:t>
            </a:r>
          </a:p>
        </p:txBody>
      </p:sp>
      <p:sp>
        <p:nvSpPr>
          <p:cNvPr id="216" name="Google Shape;206;g15b19e780b5c2927_425"/>
          <p:cNvSpPr txBox="1"/>
          <p:nvPr/>
        </p:nvSpPr>
        <p:spPr>
          <a:xfrm>
            <a:off x="234427" y="1387846"/>
            <a:ext cx="11672355" cy="3113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899" tIns="121899" rIns="121899" bIns="121899">
            <a:spAutoFit/>
          </a:bodyPr>
          <a:lstStyle/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5. Kara lub autoagresja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Głodzenie się lub objadanie może być nieświadomą formą karania siebie za różne „błędy” lub uczucie winy.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6. Potrzeba bycia zauważonym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Fizyczne objawy (np. drastyczna utrata masy ciała) mogą być krzykiem o pomoc – sygnałem „zauważ mnie”, gdy brakuje słów, by powiedzieć, co boli.</a:t>
            </a:r>
          </a:p>
          <a:p>
            <a:pPr defTabSz="457200">
              <a:spcBef>
                <a:spcPts val="15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7. Reakcja na traumę lub stres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odżywiania mogą być mechanizmem radzenia sobie z traumatycznymi doświadczeniami (np. przemocą, stratą, odrzuceniem), dając tymczasowe poczucie ulgi lub oderwania się od emocji.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Google Shape;200;g15b19e780b5c2927_425" descr="Google Shape;200;g15b19e780b5c2927_4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219" name="Google Shape;201;g15b19e780b5c2927_425"/>
          <p:cNvSpPr txBox="1"/>
          <p:nvPr/>
        </p:nvSpPr>
        <p:spPr>
          <a:xfrm>
            <a:off x="298413" y="254524"/>
            <a:ext cx="11096105" cy="551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b="1" sz="2400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Powinno Cię zaniepokoić, jeśli dziecko:</a:t>
            </a:r>
          </a:p>
        </p:txBody>
      </p:sp>
      <p:sp>
        <p:nvSpPr>
          <p:cNvPr id="220" name="Google Shape;206;g15b19e780b5c2927_425"/>
          <p:cNvSpPr txBox="1"/>
          <p:nvPr/>
        </p:nvSpPr>
        <p:spPr>
          <a:xfrm>
            <a:off x="259822" y="855151"/>
            <a:ext cx="11672356" cy="42442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899" tIns="121899" rIns="121899" bIns="121899">
            <a:spAutoFit/>
          </a:bodyPr>
          <a:lstStyle/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zaczęło się odchudzać i mimo wyraźnych efektów diety, wprowadza nowe restrykcje i ograniczenia żywieniowe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do tej pory aktywne i towarzyskie, coraz częściej zamyka się na relacje z rówieśnikami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częściej zaczęło spotykać się ze znajomymi i twierdzi, że jadło z nimi bądź na mieście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odmawia jedzenia wspólnych posiłków, twierdząc, że już jadło lub zje potem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zaczęło przynależeć do grupy, która propaguje szczupłą sylwetkę lub promuje restrykcyjne, monotematyczne diety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zaczęło zażywać leki o charakterze moczopędnym lub przeczyszczającym  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nagle rozpoczęło regularne treningi o bardzo dużej intensywności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impulsywnie zaczęło zjadać bardzo duże ilości jedzenia bez wyraźnego powodu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często chodzi do toalety i spędza tam dużo czasu, zwłaszcza po obfitym posiłku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odmawia czynnego uczestniczenia w zajęciach sportowych w szkole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zaczęło chodzić w ubraniach maskujących sylwetkę</a:t>
            </a:r>
          </a:p>
          <a:p>
            <a:pPr marL="170446" indent="-170446" defTabSz="457200">
              <a:lnSpc>
                <a:spcPct val="150000"/>
              </a:lnSpc>
              <a:buSzPct val="100000"/>
              <a:buChar char="•"/>
              <a:defRPr sz="1500">
                <a:solidFill>
                  <a:srgbClr val="444444"/>
                </a:solidFill>
              </a:defRPr>
            </a:pPr>
            <a:r>
              <a:t>	pytane o zmianę zachowania i jedzenie jest rozdrażnione lub nawet niegrzeczne.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Google Shape;303;p3" descr="Google Shape;303;p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47028" y="5255376"/>
            <a:ext cx="3137819" cy="83731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Google Shape;304;p3" descr="Google Shape;304;p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52104" y="4335071"/>
            <a:ext cx="3232743" cy="920306"/>
          </a:xfrm>
          <a:prstGeom prst="rect">
            <a:avLst/>
          </a:prstGeom>
          <a:ln w="12700">
            <a:miter lim="400000"/>
          </a:ln>
        </p:spPr>
      </p:pic>
      <p:sp>
        <p:nvSpPr>
          <p:cNvPr id="224" name="Filmy edukacyjne"/>
          <p:cNvSpPr txBox="1"/>
          <p:nvPr/>
        </p:nvSpPr>
        <p:spPr>
          <a:xfrm>
            <a:off x="611658" y="361950"/>
            <a:ext cx="2317662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1" sz="2300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Filmy edukacyjne</a:t>
            </a:r>
          </a:p>
        </p:txBody>
      </p:sp>
      <p:sp>
        <p:nvSpPr>
          <p:cNvPr id="225" name="Zaburzenia osobowości:…"/>
          <p:cNvSpPr txBox="1"/>
          <p:nvPr/>
        </p:nvSpPr>
        <p:spPr>
          <a:xfrm>
            <a:off x="535458" y="1174750"/>
            <a:ext cx="4072231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osobowości:</a:t>
            </a: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https://www.youtube.com/watch?v=JYSX88h-qIc</a:t>
            </a: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https://www.youtube.com/watch?v=8N9Y7OY7cXk</a:t>
            </a: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Zaburzenia odżywiania:</a:t>
            </a: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https://www.youtube.com/watch?v=Kh74kZMm1Io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303;p3" descr="Google Shape;303;p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47028" y="5255376"/>
            <a:ext cx="3137820" cy="837312"/>
          </a:xfrm>
          <a:prstGeom prst="rect">
            <a:avLst/>
          </a:prstGeom>
          <a:ln w="12700">
            <a:miter lim="400000"/>
          </a:ln>
        </p:spPr>
      </p:pic>
      <p:pic>
        <p:nvPicPr>
          <p:cNvPr id="228" name="Google Shape;304;p3" descr="Google Shape;304;p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52104" y="4335071"/>
            <a:ext cx="3232744" cy="92030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92;p2" descr="Google Shape;92;p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5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Google Shape;93;p2"/>
          <p:cNvSpPr txBox="1"/>
          <p:nvPr/>
        </p:nvSpPr>
        <p:spPr>
          <a:xfrm>
            <a:off x="311699" y="445025"/>
            <a:ext cx="8520602" cy="551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algn="just" defTabSz="449580">
              <a:lnSpc>
                <a:spcPct val="115000"/>
              </a:lnSpc>
              <a:defRPr b="1" sz="2400">
                <a:uFill>
                  <a:solidFill>
                    <a:srgbClr val="000000"/>
                  </a:solidFill>
                </a:uFill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r>
              <a:t>Zaburzenia osobowości - co to jest i skąd się bierze?</a:t>
            </a:r>
          </a:p>
        </p:txBody>
      </p:sp>
      <p:sp>
        <p:nvSpPr>
          <p:cNvPr id="130" name="Google Shape;94;p2"/>
          <p:cNvSpPr txBox="1"/>
          <p:nvPr/>
        </p:nvSpPr>
        <p:spPr>
          <a:xfrm>
            <a:off x="357899" y="1169697"/>
            <a:ext cx="11476202" cy="45186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normAutofit fontScale="100000" lnSpcReduction="0"/>
          </a:bodyPr>
          <a:lstStyle/>
          <a:p>
            <a:pPr algn="just" defTabSz="740662">
              <a:lnSpc>
                <a:spcPct val="150000"/>
              </a:lnSpc>
              <a:spcBef>
                <a:spcPts val="900"/>
              </a:spcBef>
              <a:defRPr sz="17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To trwałe wzorce myślenia, odczuwania i zachowania, które znacząco odbiegają od oczekiwań społecznych, są sztywne i utrudniają funkcjonowanie w relacjach interpersonalnych, pracy czy codziennym życiu. </a:t>
            </a:r>
          </a:p>
          <a:p>
            <a:pPr algn="just" defTabSz="740662">
              <a:lnSpc>
                <a:spcPct val="150000"/>
              </a:lnSpc>
              <a:spcBef>
                <a:spcPts val="900"/>
              </a:spcBef>
              <a:defRPr sz="17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Wzorzec ten obejmuje problemy związane z:</a:t>
            </a:r>
          </a:p>
          <a:p>
            <a:pPr marL="170547" indent="-170547" algn="just" defTabSz="740662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afektem (rodzaj, nasilenie, chwiejność, stosowność)</a:t>
            </a:r>
          </a:p>
          <a:p>
            <a:pPr marL="170547" indent="-170547" algn="just" defTabSz="740662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funkcjonowaniem poznawczym (postrzeganie oraz interpretowanie siebie oraz otoczenia)</a:t>
            </a:r>
          </a:p>
          <a:p>
            <a:pPr marL="170547" indent="-170547" algn="just" defTabSz="740662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kontrolą impulsów </a:t>
            </a:r>
          </a:p>
          <a:p>
            <a:pPr marL="170547" indent="-170547" algn="just" defTabSz="740662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relacjami interpersonalnymi</a:t>
            </a:r>
          </a:p>
          <a:p>
            <a:pPr marL="170547" indent="-170547" algn="just" defTabSz="740662">
              <a:lnSpc>
                <a:spcPct val="150000"/>
              </a:lnSpc>
              <a:spcBef>
                <a:spcPts val="900"/>
              </a:spcBef>
              <a:buSzPct val="100000"/>
              <a:buChar char="•"/>
              <a:defRPr sz="17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odnosi się do całego społecznego i osobistego życia jednostki. </a:t>
            </a:r>
          </a:p>
          <a:p>
            <a:pPr algn="just" defTabSz="740662">
              <a:lnSpc>
                <a:spcPct val="150000"/>
              </a:lnSpc>
              <a:spcBef>
                <a:spcPts val="900"/>
              </a:spcBef>
              <a:defRPr sz="17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(DSM-5)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99;g3694067886b_0_10" descr="Google Shape;99;g3694067886b_0_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Google Shape;100;g3694067886b_0_10"/>
          <p:cNvSpPr txBox="1"/>
          <p:nvPr/>
        </p:nvSpPr>
        <p:spPr>
          <a:xfrm>
            <a:off x="311699" y="445025"/>
            <a:ext cx="8520602" cy="551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Cechy wspólne zaburzeń osobowości:</a:t>
            </a:r>
          </a:p>
        </p:txBody>
      </p:sp>
      <p:sp>
        <p:nvSpPr>
          <p:cNvPr id="134" name="Google Shape;101;g3694067886b_0_10"/>
          <p:cNvSpPr txBox="1"/>
          <p:nvPr/>
        </p:nvSpPr>
        <p:spPr>
          <a:xfrm>
            <a:off x="311699" y="1152473"/>
            <a:ext cx="11476202" cy="4518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normAutofit fontScale="100000" lnSpcReduction="0"/>
          </a:bodyPr>
          <a:lstStyle/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Utrwalone i sztywne wzorce zachowań (niezależnie od kontekstu)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Trudności w relacjach interpersonalnych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Pojawia się w późnym dzieciństwie lub w okresie adolescencji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Zaburzone postrzeganie siebie, innych i świata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Skrajne reakcje emocjonalne (impulsywność, wycofanie, drażliwość)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Niska elastyczność psychiczna — trudność w adaptacji do zmian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Powoduje cierpienie jednostki lub trudności w funkcjonowaniu społecznym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Często współwystępują z depresją, lękami, uzależnieniami, zaburzeniami odżywiania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06;g3694067886b_0_16" descr="Google Shape;106;g3694067886b_0_1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Google Shape;107;g3694067886b_0_16"/>
          <p:cNvSpPr txBox="1"/>
          <p:nvPr/>
        </p:nvSpPr>
        <p:spPr>
          <a:xfrm>
            <a:off x="311699" y="445025"/>
            <a:ext cx="8520602" cy="9194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Jakie doświadczenia życiowe mogą wpływać na rozwój zaburzeń osobowości:</a:t>
            </a:r>
          </a:p>
        </p:txBody>
      </p:sp>
      <p:sp>
        <p:nvSpPr>
          <p:cNvPr id="138" name="Google Shape;108;g3694067886b_0_16"/>
          <p:cNvSpPr txBox="1"/>
          <p:nvPr/>
        </p:nvSpPr>
        <p:spPr>
          <a:xfrm>
            <a:off x="311699" y="1424308"/>
            <a:ext cx="11476202" cy="42467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normAutofit fontScale="100000" lnSpcReduction="0"/>
          </a:bodyPr>
          <a:lstStyle/>
          <a:p>
            <a:pPr defTabSz="434340">
              <a:spcBef>
                <a:spcPts val="1500"/>
              </a:spcBef>
              <a:defRPr sz="1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1. Traumy dziecięce i zaniedbania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Przemoc fizyczna, psychiczna, seksualna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Zaniedbanie emocjonalne – brak wsparcia, miłości, akceptacji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Nieprzewidywalne lub chaotyczne środowisko domowe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Utrata bliskiej osoby (np. śmierć rodzica)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Dziecko uczy się, że świat jest niebezpieczny lub że jego potrzeby nie mają znaczenia</a:t>
            </a:r>
          </a:p>
          <a:p>
            <a:pPr defTabSz="434340">
              <a:spcBef>
                <a:spcPts val="1500"/>
              </a:spcBef>
              <a:defRPr sz="1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2. Styl przywiązania</a:t>
            </a:r>
          </a:p>
          <a:p>
            <a:pPr marL="434340" indent="-301625" defTabSz="434340">
              <a:spcBef>
                <a:spcPts val="1100"/>
              </a:spcBef>
              <a:buSzPct val="100000"/>
              <a:buFont typeface="Times New Roman"/>
              <a:buChar char="•"/>
              <a:defRPr sz="16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Zdezorganizowany, unikający lub lękowo- ambiwalentny styl przywiązania może prowadzić do trudności w relacjach interpersonalnych i zaburzeń osobowości.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13;g3694067886b_0_22" descr="Google Shape;113;g3694067886b_0_2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Google Shape;114;g3694067886b_0_22"/>
          <p:cNvSpPr txBox="1"/>
          <p:nvPr/>
        </p:nvSpPr>
        <p:spPr>
          <a:xfrm>
            <a:off x="311699" y="445025"/>
            <a:ext cx="8520602" cy="9194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Jakie doświadczenia życiowe mogą wpływać na rozwój zaburzeń osobowości:</a:t>
            </a:r>
          </a:p>
        </p:txBody>
      </p:sp>
      <p:sp>
        <p:nvSpPr>
          <p:cNvPr id="142" name="Google Shape;115;g3694067886b_0_22"/>
          <p:cNvSpPr txBox="1"/>
          <p:nvPr/>
        </p:nvSpPr>
        <p:spPr>
          <a:xfrm>
            <a:off x="311699" y="1587119"/>
            <a:ext cx="11476202" cy="4083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normAutofit fontScale="100000" lnSpcReduction="0"/>
          </a:bodyPr>
          <a:lstStyle/>
          <a:p>
            <a:pPr defTabSz="416051">
              <a:spcBef>
                <a:spcPts val="1400"/>
              </a:spcBef>
              <a:defRPr sz="15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3. Wzorce rodzinne i relacyjne</a:t>
            </a:r>
          </a:p>
          <a:p>
            <a:pPr marL="416051" indent="-288925" defTabSz="416051">
              <a:spcBef>
                <a:spcPts val="1000"/>
              </a:spcBef>
              <a:buSzPct val="100000"/>
              <a:buFont typeface="Times New Roman"/>
              <a:buChar char="•"/>
              <a:defRPr sz="15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Wychowywanie się w rodzinie z zaburzeniami psychicznymi, uzależnieniami, przemocą lub brakiem granic.</a:t>
            </a:r>
          </a:p>
          <a:p>
            <a:pPr marL="416051" indent="-288925" defTabSz="416051">
              <a:spcBef>
                <a:spcPts val="1000"/>
              </a:spcBef>
              <a:buSzPct val="100000"/>
              <a:buFont typeface="Times New Roman"/>
              <a:buChar char="•"/>
              <a:defRPr sz="15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Dzieci uczą się przez obserwację – jeśli normą są np. manipulacja, agresja czy wycofanie, mogą one stać się częścią ich osobowości.</a:t>
            </a:r>
          </a:p>
          <a:p>
            <a:pPr defTabSz="416051">
              <a:spcBef>
                <a:spcPts val="1400"/>
              </a:spcBef>
              <a:defRPr sz="15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4. Ciągłe odrzucenie, krytyka, poniżanie</a:t>
            </a:r>
          </a:p>
          <a:p>
            <a:pPr marL="416051" indent="-288925" defTabSz="416051">
              <a:spcBef>
                <a:spcPts val="1000"/>
              </a:spcBef>
              <a:buSzPct val="100000"/>
              <a:buFont typeface="Times New Roman"/>
              <a:buChar char="•"/>
              <a:defRPr sz="15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Skutkuje niską samooceną, trudnościami w tożsamości i nadwrażliwością na ocenę- może prowadzić np. do osobowości unikającej lub narcystycznej (jako mechanizm obronny przed głębokim wstydem)</a:t>
            </a:r>
          </a:p>
          <a:p>
            <a:pPr defTabSz="416051">
              <a:spcBef>
                <a:spcPts val="1400"/>
              </a:spcBef>
              <a:defRPr sz="1500"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5. Brak możliwości rozwoju autonomii</a:t>
            </a:r>
          </a:p>
          <a:p>
            <a:pPr marL="416051" indent="-288925" defTabSz="416051">
              <a:spcBef>
                <a:spcPts val="1000"/>
              </a:spcBef>
              <a:buSzPct val="100000"/>
              <a:buFont typeface="Times New Roman"/>
              <a:buChar char="•"/>
              <a:defRPr sz="15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Nadopiekuńczość, kontrola, brak zaufania do dziecka – zaburzają rozwój samodzielności i granic- może skutkować np. osobowością zależną lub obsesyjno-kompulsyjną.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20;g3694067886b_0_28" descr="Google Shape;120;g3694067886b_0_2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Google Shape;121;g3694067886b_0_28"/>
          <p:cNvSpPr txBox="1"/>
          <p:nvPr/>
        </p:nvSpPr>
        <p:spPr>
          <a:xfrm>
            <a:off x="311699" y="445022"/>
            <a:ext cx="11159815" cy="513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sz="22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Kluczowe aspekty środowiska wychowawczego, które mają wpływ na osobowość:</a:t>
            </a:r>
          </a:p>
        </p:txBody>
      </p:sp>
      <p:sp>
        <p:nvSpPr>
          <p:cNvPr id="146" name="Google Shape;122;g3694067886b_0_28"/>
          <p:cNvSpPr txBox="1"/>
          <p:nvPr/>
        </p:nvSpPr>
        <p:spPr>
          <a:xfrm>
            <a:off x="311699" y="1152473"/>
            <a:ext cx="11476202" cy="4518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normAutofit fontScale="100000" lnSpcReduction="0"/>
          </a:bodyPr>
          <a:lstStyle/>
          <a:p>
            <a:pPr marL="331676" indent="-331676" defTabSz="384047">
              <a:spcBef>
                <a:spcPts val="1300"/>
              </a:spcBef>
              <a:buSzPct val="100000"/>
              <a:buAutoNum type="arabicPeriod" startAt="1"/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Styl wychowania i relacji z opiekunami</a:t>
            </a:r>
          </a:p>
          <a:p>
            <a:pPr defTabSz="384047">
              <a:spcBef>
                <a:spcPts val="1300"/>
              </a:spcBef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384047"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Autorytarny</a:t>
            </a:r>
            <a:r>
              <a:rPr b="0"/>
              <a:t> – zimny, kontrolujący, karzący ⇒ Lękowość, uległość, buntowniczość, rozwój osobowości zależnej lub unikającej</a:t>
            </a:r>
          </a:p>
          <a:p>
            <a:pPr defTabSz="384047"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Permisywny (pobłażliwy)</a:t>
            </a:r>
            <a:r>
              <a:rPr b="0"/>
              <a:t> – brak granic i zasad ⇒Trudności w kontroli impulsów, egocentryzm – możliwy rozwój osobowości narcystycznej lub borderline</a:t>
            </a:r>
          </a:p>
          <a:p>
            <a:pPr defTabSz="384047"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Zaniedbujący</a:t>
            </a:r>
            <a:r>
              <a:rPr b="0"/>
              <a:t> – brak zainteresowania, uwagi, ciepła ⇒Niskie poczucie wartości, zaburzenia tożsamości – osobowość schizoidalna, unikająca</a:t>
            </a:r>
          </a:p>
          <a:p>
            <a:pPr defTabSz="384047"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Wspierający i bezpieczny </a:t>
            </a:r>
            <a:r>
              <a:rPr b="0"/>
              <a:t> – obecność, granice, akceptacja ⇒ Zdrowa osobowość, zdolność do relacji, stabilna tożsamość</a:t>
            </a:r>
          </a:p>
          <a:p>
            <a:pPr defTabSz="384047"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384047">
              <a:spcBef>
                <a:spcPts val="1300"/>
              </a:spcBef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2. Nieprzewidywalność i chaos emocjonalny</a:t>
            </a:r>
          </a:p>
          <a:p>
            <a:pPr marL="384047" indent="-266700" defTabSz="384047">
              <a:spcBef>
                <a:spcPts val="1000"/>
              </a:spcBef>
              <a:buSzPct val="100000"/>
              <a:buFont typeface="Times New Roman"/>
              <a:buChar char="•"/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Dorastanie w domu z częstymi kłótniami, przemocą, uzależnieniem lub chorobami psychicznymi (np. zaburzenie osobowości, zaburzenie psychiczne, uzależnienie u rodzica). Dziecko żyje w ciągłym stresie, nie może przewidzieć reakcji opiekunów ⇒ rozwija nadmierną czujność, lęk, problemy z regulacją emocji.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27;g3694067886b_0_34" descr="Google Shape;127;g3694067886b_0_3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Google Shape;128;g3694067886b_0_34"/>
          <p:cNvSpPr txBox="1"/>
          <p:nvPr/>
        </p:nvSpPr>
        <p:spPr>
          <a:xfrm>
            <a:off x="311699" y="445025"/>
            <a:ext cx="8520602" cy="843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sz="22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Kluczowe aspekty środowiska wychowawczego, które mają wpływ na osobowość:</a:t>
            </a:r>
          </a:p>
        </p:txBody>
      </p:sp>
      <p:sp>
        <p:nvSpPr>
          <p:cNvPr id="150" name="Google Shape;129;g3694067886b_0_34"/>
          <p:cNvSpPr txBox="1"/>
          <p:nvPr/>
        </p:nvSpPr>
        <p:spPr>
          <a:xfrm>
            <a:off x="311699" y="1152473"/>
            <a:ext cx="11476202" cy="4518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normAutofit fontScale="100000" lnSpcReduction="0"/>
          </a:bodyPr>
          <a:lstStyle/>
          <a:p>
            <a:pPr defTabSz="384047">
              <a:spcBef>
                <a:spcPts val="1300"/>
              </a:spcBef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384047">
              <a:spcBef>
                <a:spcPts val="1300"/>
              </a:spcBef>
              <a:defRPr b="1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3. Brak bezpiecznej więzi (zaburzenia przywiązania)</a:t>
            </a:r>
          </a:p>
          <a:p>
            <a:pPr marL="384047" indent="-266700" defTabSz="384047">
              <a:spcBef>
                <a:spcPts val="1000"/>
              </a:spcBef>
              <a:buSzPct val="100000"/>
              <a:buFont typeface="Times New Roman"/>
              <a:buChar char="•"/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Bezpieczna więź z opiekunem jest podstawą zdrowego rozwoju emocjonalnego i społecznego, a jej brak skutkuje zaburzeniami w odczytywaniu emocji, trudnościach w relacjach, lęku przed odrzuceniem lub nadmiernym przywiązaniem.</a:t>
            </a:r>
          </a:p>
          <a:p>
            <a:pPr defTabSz="457200">
              <a:spcBef>
                <a:spcPts val="1500"/>
              </a:spcBef>
              <a:defRPr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4. Wzorce przekazywane przez rodziców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Dzieci uczą się przez modelowanie – powtarzają zachowania rodziców (świadomie lub nie)- np. dziecko rodzica manipulującego, agresywnego lub wycofanego może przejąć te same style radzenia sobie ze światem.</a:t>
            </a:r>
          </a:p>
          <a:p>
            <a:pPr defTabSz="457200">
              <a:spcBef>
                <a:spcPts val="1500"/>
              </a:spcBef>
              <a:defRPr>
                <a:latin typeface="Proxima Nova Semibold"/>
                <a:ea typeface="Proxima Nova Semibold"/>
                <a:cs typeface="Proxima Nova Semibold"/>
                <a:sym typeface="Proxima Nova Semibold"/>
              </a:defRPr>
            </a:pPr>
            <a:r>
              <a:t>5. Brak akceptacji i nadmierna krytyka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Ciągłe ocenianie, zawstydzanie, porównywanie z innymi, odrzucanie emocji dziecka (“przestań się mazać!”) – prowadzą do niskiego poczucia własnej wartości i tłumienia emocji.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34;g3694067886b_0_40" descr="Google Shape;134;g3694067886b_0_4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Google Shape;135;g3694067886b_0_40"/>
          <p:cNvSpPr txBox="1"/>
          <p:nvPr/>
        </p:nvSpPr>
        <p:spPr>
          <a:xfrm>
            <a:off x="311699" y="445025"/>
            <a:ext cx="11243111" cy="551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Czy każde trudne doświadczenie prowadzi do zaburzeń osobowości?</a:t>
            </a:r>
          </a:p>
        </p:txBody>
      </p:sp>
      <p:sp>
        <p:nvSpPr>
          <p:cNvPr id="154" name="Google Shape;136;g3694067886b_0_40"/>
          <p:cNvSpPr txBox="1"/>
          <p:nvPr/>
        </p:nvSpPr>
        <p:spPr>
          <a:xfrm>
            <a:off x="311699" y="1152474"/>
            <a:ext cx="11476202" cy="3637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/>
          <a:p>
            <a:pPr defTabSz="457200">
              <a:spcBef>
                <a:spcPts val="1200"/>
              </a:spcBef>
              <a:defRPr b="1"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NIE! - </a:t>
            </a:r>
            <a:r>
              <a:rPr b="0"/>
              <a:t>na to, czy trudne przeżycia przekształcą się w zaburzenie osobowości, wpływają także: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Predyspozycje genetyczne i temperamentalne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Wsparcie społeczne (np. obecność jednej stabilnej, wspierającej osoby)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Zdolności adaptacyjne i odporność psychiczna (resilience)</a:t>
            </a:r>
          </a:p>
          <a:p>
            <a:pPr marL="457200" indent="-317500" defTabSz="457200">
              <a:spcBef>
                <a:spcPts val="1200"/>
              </a:spcBef>
              <a:buSzPct val="100000"/>
              <a:buFont typeface="Times New Roman"/>
              <a:buChar char="•"/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Moment rozwojowy, w którym doszło do traumy</a:t>
            </a:r>
          </a:p>
          <a:p>
            <a:pPr defTabSz="457200">
              <a:spcBef>
                <a:spcPts val="1200"/>
              </a:spcBef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</a:p>
          <a:p>
            <a:pPr defTabSz="457200">
              <a:spcBef>
                <a:spcPts val="1200"/>
              </a:spcBef>
              <a:defRPr sz="1700">
                <a:latin typeface="Proxima Nova"/>
                <a:ea typeface="Proxima Nova"/>
                <a:cs typeface="Proxima Nova"/>
                <a:sym typeface="Proxima Nova"/>
              </a:defRPr>
            </a:pPr>
            <a:r>
              <a:t>Wpływ środowiska wychowawczego na kształtowanie się zaburzeń osobowości jest fundamentalny – to </a:t>
            </a:r>
            <a:r>
              <a:rPr b="1"/>
              <a:t>w relacji z najbliższymi opiekunami (najczęściej rodzicami) dziecko buduje obraz siebie, innych ludzi i świata</a:t>
            </a:r>
            <a:r>
              <a:t>. Jeśli środowisko wychowawcze jest dysfunkcyjne, może to zaburzyć rozwój osobowości i zwiększyć ryzyko pojawienia się trwałych, patologicznych wzorców myślenia, emocji i zachowań.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ounded Rectangle 2"/>
          <p:cNvSpPr/>
          <p:nvPr/>
        </p:nvSpPr>
        <p:spPr>
          <a:xfrm>
            <a:off x="326390" y="746218"/>
            <a:ext cx="3698138" cy="4804884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57" name="Rectangle 3"/>
          <p:cNvSpPr/>
          <p:nvPr/>
        </p:nvSpPr>
        <p:spPr>
          <a:xfrm>
            <a:off x="313995" y="758241"/>
            <a:ext cx="3698139" cy="228602"/>
          </a:xfrm>
          <a:prstGeom prst="rect">
            <a:avLst/>
          </a:prstGeom>
          <a:solidFill>
            <a:srgbClr val="0066CC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58" name="TextBox 4"/>
          <p:cNvSpPr txBox="1"/>
          <p:nvPr/>
        </p:nvSpPr>
        <p:spPr>
          <a:xfrm>
            <a:off x="656517" y="1063893"/>
            <a:ext cx="2818069" cy="8085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Wiązka A – </a:t>
            </a:r>
          </a:p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Ekscentryczność, podejrzliwość, </a:t>
            </a:r>
          </a:p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Izolacja</a:t>
            </a:r>
          </a:p>
        </p:txBody>
      </p:sp>
      <p:sp>
        <p:nvSpPr>
          <p:cNvPr id="159" name="TextBox 5"/>
          <p:cNvSpPr txBox="1"/>
          <p:nvPr/>
        </p:nvSpPr>
        <p:spPr>
          <a:xfrm>
            <a:off x="634034" y="1984836"/>
            <a:ext cx="3058061" cy="509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wzorce myślenia/relacji postrzegane jako nietypowe, większy dystans społeczny.</a:t>
            </a:r>
          </a:p>
        </p:txBody>
      </p:sp>
      <p:sp>
        <p:nvSpPr>
          <p:cNvPr id="160" name="TextBox 6"/>
          <p:cNvSpPr txBox="1"/>
          <p:nvPr/>
        </p:nvSpPr>
        <p:spPr>
          <a:xfrm>
            <a:off x="621333" y="2670740"/>
            <a:ext cx="3058061" cy="2566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150394" indent="-150394" defTabSz="457200">
              <a:buSzPct val="100000"/>
              <a:buChar char="•"/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Paranoiczne: </a:t>
            </a:r>
            <a:r>
              <a:rPr b="0"/>
              <a:t>nasilona podejrzliwość i interpretowanie intencji innych jako wrogich; czujność, nieufność.</a:t>
            </a:r>
          </a:p>
          <a:p>
            <a: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150394" indent="-150394" defTabSz="457200">
              <a:buSzPct val="100000"/>
              <a:buChar char="•"/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Schizoidalne: </a:t>
            </a:r>
            <a:r>
              <a:rPr b="0"/>
              <a:t>preferencja samotności, ograniczona potrzeba bliskości; emocje skąpo wyrażane.</a:t>
            </a:r>
          </a:p>
          <a:p>
            <a: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defTabSz="457200"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• Schizotypowe: </a:t>
            </a:r>
            <a:r>
              <a:rPr b="0"/>
              <a:t>nietypowe przekonania, ekscentryczność, dyskomfort w relacjach bliskich.</a:t>
            </a:r>
          </a:p>
        </p:txBody>
      </p:sp>
      <p:sp>
        <p:nvSpPr>
          <p:cNvPr id="161" name="Rounded Rectangle 7"/>
          <p:cNvSpPr/>
          <p:nvPr/>
        </p:nvSpPr>
        <p:spPr>
          <a:xfrm>
            <a:off x="4246776" y="746218"/>
            <a:ext cx="3698140" cy="4804884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2" name="Rectangle 8"/>
          <p:cNvSpPr/>
          <p:nvPr/>
        </p:nvSpPr>
        <p:spPr>
          <a:xfrm>
            <a:off x="4246931" y="758241"/>
            <a:ext cx="3698138" cy="228602"/>
          </a:xfrm>
          <a:prstGeom prst="rect">
            <a:avLst/>
          </a:prstGeom>
          <a:solidFill>
            <a:srgbClr val="E65C00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3" name="TextBox 9"/>
          <p:cNvSpPr txBox="1"/>
          <p:nvPr/>
        </p:nvSpPr>
        <p:spPr>
          <a:xfrm>
            <a:off x="4669190" y="1039916"/>
            <a:ext cx="2795646" cy="8085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Wiązka B – </a:t>
            </a:r>
          </a:p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Dramatyczność, emocjonalność,</a:t>
            </a:r>
          </a:p>
          <a:p>
            <a:pPr defTabSz="457200">
              <a:defRPr b="1" sz="16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impulsywność</a:t>
            </a:r>
          </a:p>
        </p:txBody>
      </p:sp>
      <p:sp>
        <p:nvSpPr>
          <p:cNvPr id="164" name="TextBox 10"/>
          <p:cNvSpPr txBox="1"/>
          <p:nvPr/>
        </p:nvSpPr>
        <p:spPr>
          <a:xfrm>
            <a:off x="4566970" y="1901584"/>
            <a:ext cx="3058060" cy="509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trudności w regulacji emocji i impulsów, intensywne relacje.</a:t>
            </a:r>
          </a:p>
        </p:txBody>
      </p:sp>
      <p:sp>
        <p:nvSpPr>
          <p:cNvPr id="165" name="TextBox 11"/>
          <p:cNvSpPr txBox="1"/>
          <p:nvPr/>
        </p:nvSpPr>
        <p:spPr>
          <a:xfrm>
            <a:off x="4566970" y="2504239"/>
            <a:ext cx="3058060" cy="2899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138825" indent="-138825" defTabSz="457200">
              <a:buSzPct val="100000"/>
              <a:buChar char="•"/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Antyspołeczne: </a:t>
            </a:r>
            <a:r>
              <a:rPr b="0"/>
              <a:t>naruszanie norm i praw innych, impulsywność; początki często w adolescencji.</a:t>
            </a:r>
          </a:p>
          <a:p>
            <a:pPr defTabSz="457200">
              <a:defRPr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138825" indent="-138825" defTabSz="457200">
              <a:buSzPct val="100000"/>
              <a:buChar char="•"/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Borderline (chwiejne emocjonalnie): </a:t>
            </a:r>
            <a:r>
              <a:rPr b="0"/>
              <a:t>wrażliwość na odrzucenie, niestabilność emocji/relacji, impulsywność.</a:t>
            </a:r>
          </a:p>
          <a:p>
            <a:pPr defTabSz="457200">
              <a:defRPr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138825" indent="-138825" defTabSz="457200">
              <a:buSzPct val="100000"/>
              <a:buChar char="•"/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Histrioniczne: </a:t>
            </a:r>
            <a:r>
              <a:rPr b="0"/>
              <a:t>poszukiwanie uwagi, ekspresyjność emocjonalna; komfort w centrum zainteresowania.</a:t>
            </a:r>
          </a:p>
          <a:p>
            <a:pPr defTabSz="457200">
              <a:defRPr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defTabSz="457200">
              <a:defRPr b="1" sz="13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• Narcystyczne: </a:t>
            </a:r>
            <a:r>
              <a:rPr b="0"/>
              <a:t>wzorzec wielkości i potrzeby podziwu; wrażliwość na krytykę.</a:t>
            </a:r>
          </a:p>
        </p:txBody>
      </p:sp>
      <p:sp>
        <p:nvSpPr>
          <p:cNvPr id="166" name="Rounded Rectangle 12"/>
          <p:cNvSpPr/>
          <p:nvPr/>
        </p:nvSpPr>
        <p:spPr>
          <a:xfrm>
            <a:off x="8167472" y="746218"/>
            <a:ext cx="3698138" cy="4804884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9DEE3"/>
            </a:solidFill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7" name="Rectangle 13"/>
          <p:cNvSpPr/>
          <p:nvPr/>
        </p:nvSpPr>
        <p:spPr>
          <a:xfrm>
            <a:off x="8179865" y="758241"/>
            <a:ext cx="3698138" cy="228602"/>
          </a:xfrm>
          <a:prstGeom prst="rect">
            <a:avLst/>
          </a:prstGeom>
          <a:solidFill>
            <a:srgbClr val="008C5A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 defTabSz="457200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8" name="TextBox 14"/>
          <p:cNvSpPr txBox="1"/>
          <p:nvPr/>
        </p:nvSpPr>
        <p:spPr>
          <a:xfrm>
            <a:off x="8659438" y="969323"/>
            <a:ext cx="1730557" cy="843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defTabSz="457200">
              <a:defRPr b="1" sz="17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Wiązka C – </a:t>
            </a:r>
          </a:p>
          <a:p>
            <a:pPr defTabSz="457200">
              <a:defRPr b="1" sz="17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Lęk, wycofanie, </a:t>
            </a:r>
          </a:p>
          <a:p>
            <a:pPr defTabSz="457200">
              <a:defRPr b="1" sz="1700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kontrola, unikanie</a:t>
            </a:r>
          </a:p>
        </p:txBody>
      </p:sp>
      <p:sp>
        <p:nvSpPr>
          <p:cNvPr id="169" name="TextBox 15"/>
          <p:cNvSpPr txBox="1"/>
          <p:nvPr/>
        </p:nvSpPr>
        <p:spPr>
          <a:xfrm>
            <a:off x="8512299" y="1984836"/>
            <a:ext cx="3058060" cy="509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dominuje napięcie lękowe, ostrożność, potrzeba kontroli lub wsparcia.</a:t>
            </a:r>
          </a:p>
        </p:txBody>
      </p:sp>
      <p:sp>
        <p:nvSpPr>
          <p:cNvPr id="170" name="TextBox 16"/>
          <p:cNvSpPr txBox="1"/>
          <p:nvPr/>
        </p:nvSpPr>
        <p:spPr>
          <a:xfrm>
            <a:off x="8512299" y="2670740"/>
            <a:ext cx="3058060" cy="2566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140367" indent="-140367" defTabSz="457200">
              <a:buSzPct val="100000"/>
              <a:buChar char="•"/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Lękliwie-unikające: </a:t>
            </a:r>
            <a:r>
              <a:rPr b="0"/>
              <a:t>silny lęk przed oceną/odrzuceniem, unikanie relacji mimo potrzeby bliskości.</a:t>
            </a:r>
          </a:p>
          <a:p>
            <a: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140367" indent="-140367" defTabSz="457200">
              <a:buSzPct val="100000"/>
              <a:buChar char="•"/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Zależne: </a:t>
            </a:r>
            <a:r>
              <a:rPr b="0"/>
              <a:t>trudność w podejmowaniu decyzji bez wsparcia, obawa przed samotnością; poszukiwanie opieki.</a:t>
            </a:r>
          </a:p>
          <a:p>
            <a:pPr defTabSz="457200">
              <a:defRPr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defTabSz="457200">
              <a:defRPr b="1">
                <a:solidFill>
                  <a:srgbClr val="18181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• Obsesyjno-kompulsyjne: </a:t>
            </a:r>
            <a:r>
              <a:rPr b="0"/>
              <a:t>perfekcjonizm, kontrola i sztywne zasady kosztem elastyczności.</a:t>
            </a:r>
          </a:p>
        </p:txBody>
      </p:sp>
      <p:sp>
        <p:nvSpPr>
          <p:cNvPr id="171" name="Google Shape;156;g3694067886b_0_64"/>
          <p:cNvSpPr txBox="1"/>
          <p:nvPr/>
        </p:nvSpPr>
        <p:spPr>
          <a:xfrm>
            <a:off x="298413" y="130042"/>
            <a:ext cx="11096105" cy="551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2" tIns="91422" rIns="91422" bIns="91422">
            <a:spAutoFit/>
          </a:bodyPr>
          <a:lstStyle>
            <a:lvl1pPr defTabSz="457200">
              <a:spcBef>
                <a:spcPts val="1400"/>
              </a:spcBef>
              <a:defRPr sz="24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</a:lstStyle>
          <a:p>
            <a:pPr/>
            <a:r>
              <a:t>Zaburzenia osobowości- 3 wiązki wg klasyfikacji DSM V</a:t>
            </a:r>
          </a:p>
        </p:txBody>
      </p:sp>
      <p:pic>
        <p:nvPicPr>
          <p:cNvPr id="172" name="Google Shape;226;g3694067886b_0_58" descr="Google Shape;226;g3694067886b_0_5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2243" y="5783927"/>
            <a:ext cx="2628447" cy="7482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